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3"/>
    <p:sldId id="287" r:id="rId4"/>
    <p:sldId id="258" r:id="rId5"/>
    <p:sldId id="259" r:id="rId6"/>
    <p:sldId id="260" r:id="rId7"/>
    <p:sldId id="261" r:id="rId8"/>
    <p:sldId id="264" r:id="rId9"/>
    <p:sldId id="295" r:id="rId10"/>
    <p:sldId id="296" r:id="rId11"/>
    <p:sldId id="294" r:id="rId12"/>
    <p:sldId id="267" r:id="rId13"/>
    <p:sldId id="297" r:id="rId14"/>
    <p:sldId id="309" r:id="rId15"/>
    <p:sldId id="298" r:id="rId16"/>
    <p:sldId id="269" r:id="rId17"/>
    <p:sldId id="310" r:id="rId18"/>
    <p:sldId id="311" r:id="rId19"/>
    <p:sldId id="300" r:id="rId20"/>
    <p:sldId id="270" r:id="rId21"/>
    <p:sldId id="301" r:id="rId22"/>
    <p:sldId id="302" r:id="rId24"/>
    <p:sldId id="303" r:id="rId25"/>
    <p:sldId id="304" r:id="rId26"/>
    <p:sldId id="305" r:id="rId27"/>
    <p:sldId id="271" r:id="rId28"/>
    <p:sldId id="312" r:id="rId29"/>
    <p:sldId id="306" r:id="rId30"/>
    <p:sldId id="307" r:id="rId31"/>
    <p:sldId id="313" r:id="rId32"/>
    <p:sldId id="308" r:id="rId33"/>
    <p:sldId id="292" r:id="rId34"/>
    <p:sldId id="291" r:id="rId35"/>
    <p:sldId id="314" r:id="rId36"/>
    <p:sldId id="280" r:id="rId37"/>
    <p:sldId id="281" r:id="rId38"/>
  </p:sldIdLst>
  <p:sldSz cx="18288000" cy="10287000"/>
  <p:notesSz cx="6858000" cy="9144000"/>
  <p:embeddedFontLst>
    <p:embeddedFont>
      <p:font typeface="Segoe UI Variable Text Semibold" pitchFamily="2" charset="0"/>
      <p:bold r:id="rId42"/>
    </p:embeddedFont>
    <p:embeddedFont>
      <p:font typeface="Inter Bold" panose="020B0802030000000004"/>
      <p:bold r:id="rId43"/>
    </p:embeddedFont>
    <p:embeddedFont>
      <p:font typeface="Calibri" panose="020F050202020403020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28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9" autoAdjust="0"/>
    <p:restoredTop sz="94622" autoAdjust="0"/>
  </p:normalViewPr>
  <p:slideViewPr>
    <p:cSldViewPr showGuides="1">
      <p:cViewPr>
        <p:scale>
          <a:sx n="25" d="100"/>
          <a:sy n="25" d="100"/>
        </p:scale>
        <p:origin x="1948" y="992"/>
      </p:cViewPr>
      <p:guideLst>
        <p:guide orient="horz" pos="2137"/>
        <p:guide pos="284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customXml" Target="../customXml/item3.xml"/><Relationship Id="rId5" Type="http://schemas.openxmlformats.org/officeDocument/2006/relationships/slide" Target="slides/slide3.xml"/><Relationship Id="rId49" Type="http://schemas.openxmlformats.org/officeDocument/2006/relationships/customXml" Target="../customXml/item2.xml"/><Relationship Id="rId48" Type="http://schemas.openxmlformats.org/officeDocument/2006/relationships/customXml" Target="../customXml/item1.xml"/><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95961E-C7EE-4389-96D5-542445DF8B11}"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F6678-51E7-49D5-82EE-55BEB76306FD}"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8F6678-51E7-49D5-82EE-55BEB76306FD}"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8F6678-51E7-49D5-82EE-55BEB76306FD}"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139933" y="1028700"/>
            <a:ext cx="11139898" cy="8229600"/>
          </a:xfrm>
          <a:custGeom>
            <a:avLst/>
            <a:gdLst/>
            <a:ahLst/>
            <a:cxnLst/>
            <a:rect l="l" t="t" r="r" b="b"/>
            <a:pathLst>
              <a:path w="11139898" h="8229600">
                <a:moveTo>
                  <a:pt x="0" y="0"/>
                </a:moveTo>
                <a:lnTo>
                  <a:pt x="11139898" y="0"/>
                </a:lnTo>
                <a:lnTo>
                  <a:pt x="11139898" y="8229600"/>
                </a:lnTo>
                <a:lnTo>
                  <a:pt x="0" y="8229600"/>
                </a:lnTo>
                <a:lnTo>
                  <a:pt x="0" y="0"/>
                </a:lnTo>
                <a:close/>
              </a:path>
            </a:pathLst>
          </a:custGeom>
          <a:blipFill>
            <a:blip r:embed="rId1"/>
            <a:stretch>
              <a:fillRect/>
            </a:stretch>
          </a:blipFill>
        </p:spPr>
        <p:txBody>
          <a:bodyPr/>
          <a:lstStyle/>
          <a:p>
            <a:endParaRPr lang="en-IN"/>
          </a:p>
        </p:txBody>
      </p:sp>
      <p:sp>
        <p:nvSpPr>
          <p:cNvPr id="6" name="TextBox 6"/>
          <p:cNvSpPr txBox="1"/>
          <p:nvPr/>
        </p:nvSpPr>
        <p:spPr>
          <a:xfrm>
            <a:off x="1028700" y="4141306"/>
            <a:ext cx="14638538" cy="1641475"/>
          </a:xfrm>
          <a:prstGeom prst="rect">
            <a:avLst/>
          </a:prstGeom>
        </p:spPr>
        <p:txBody>
          <a:bodyPr lIns="0" tIns="0" rIns="0" bIns="0" rtlCol="0" anchor="t">
            <a:spAutoFit/>
          </a:bodyPr>
          <a:lstStyle/>
          <a:p>
            <a:pPr>
              <a:lnSpc>
                <a:spcPts val="6400"/>
              </a:lnSpc>
            </a:pPr>
            <a:r>
              <a:rPr lang="en-US" sz="6400" spc="-268" dirty="0">
                <a:solidFill>
                  <a:srgbClr val="FFFFFF"/>
                </a:solidFill>
                <a:latin typeface="Segoe UI Variable Text Semibold" pitchFamily="2" charset="0"/>
              </a:rPr>
              <a:t>Essay summarization and automated grading system</a:t>
            </a:r>
            <a:endParaRPr lang="en-US" sz="6400" spc="-268" dirty="0">
              <a:solidFill>
                <a:srgbClr val="FFFFFF"/>
              </a:solidFill>
              <a:latin typeface="Segoe UI Variable Text Semibold" pitchFamily="2" charset="0"/>
            </a:endParaRPr>
          </a:p>
        </p:txBody>
      </p:sp>
      <p:sp>
        <p:nvSpPr>
          <p:cNvPr id="11" name="Freeform 11"/>
          <p:cNvSpPr/>
          <p:nvPr/>
        </p:nvSpPr>
        <p:spPr>
          <a:xfrm rot="-8822129">
            <a:off x="14199153" y="3642979"/>
            <a:ext cx="16888130" cy="11821691"/>
          </a:xfrm>
          <a:custGeom>
            <a:avLst/>
            <a:gdLst/>
            <a:ahLst/>
            <a:cxnLst/>
            <a:rect l="l" t="t" r="r" b="b"/>
            <a:pathLst>
              <a:path w="16888130" h="11821691">
                <a:moveTo>
                  <a:pt x="0" y="0"/>
                </a:moveTo>
                <a:lnTo>
                  <a:pt x="16888131" y="0"/>
                </a:lnTo>
                <a:lnTo>
                  <a:pt x="16888131" y="11821692"/>
                </a:lnTo>
                <a:lnTo>
                  <a:pt x="0" y="11821692"/>
                </a:lnTo>
                <a:lnTo>
                  <a:pt x="0" y="0"/>
                </a:lnTo>
                <a:close/>
              </a:path>
            </a:pathLst>
          </a:custGeom>
          <a:blipFill>
            <a:blip r:embed="rId2"/>
            <a:stretch>
              <a:fillRect/>
            </a:stretch>
          </a:blipFill>
        </p:spPr>
        <p:txBody>
          <a:bodyPr/>
          <a:lstStyle/>
          <a:p>
            <a:endParaRPr lang="en-IN"/>
          </a:p>
        </p:txBody>
      </p:sp>
      <p:sp>
        <p:nvSpPr>
          <p:cNvPr id="19" name="AutoShape 19"/>
          <p:cNvSpPr/>
          <p:nvPr/>
        </p:nvSpPr>
        <p:spPr>
          <a:xfrm flipV="1">
            <a:off x="1028700" y="6184900"/>
            <a:ext cx="16230600" cy="18415"/>
          </a:xfrm>
          <a:prstGeom prst="line">
            <a:avLst/>
          </a:prstGeom>
          <a:ln w="19050" cap="flat">
            <a:solidFill>
              <a:srgbClr val="FFFDFC"/>
            </a:solidFill>
            <a:prstDash val="solid"/>
            <a:headEnd type="none" w="sm" len="sm"/>
            <a:tailEnd type="none" w="sm" len="sm"/>
          </a:ln>
        </p:spPr>
        <p:txBody>
          <a:bodyPr/>
          <a:lstStyle/>
          <a:p>
            <a:endParaRPr lang="en-IN"/>
          </a:p>
        </p:txBody>
      </p:sp>
      <p:sp>
        <p:nvSpPr>
          <p:cNvPr id="3" name="Title 2"/>
          <p:cNvSpPr>
            <a:spLocks noGrp="1"/>
          </p:cNvSpPr>
          <p:nvPr>
            <p:ph type="title"/>
          </p:nvPr>
        </p:nvSpPr>
        <p:spPr>
          <a:xfrm>
            <a:off x="9968459" y="6153166"/>
            <a:ext cx="8229600" cy="4132887"/>
          </a:xfrm>
        </p:spPr>
        <p:txBody>
          <a:bodyPr>
            <a:noAutofit/>
          </a:bodyPr>
          <a:lstStyle/>
          <a:p>
            <a:pPr>
              <a:lnSpc>
                <a:spcPct val="200000"/>
              </a:lnSpc>
            </a:pPr>
            <a:r>
              <a:rPr lang="en-US" sz="2400" spc="-268" dirty="0">
                <a:solidFill>
                  <a:srgbClr val="FFFFFF"/>
                </a:solidFill>
                <a:latin typeface="Segoe UI Variable Text Semibold" pitchFamily="2" charset="0"/>
              </a:rPr>
              <a:t>By,</a:t>
            </a:r>
            <a:br>
              <a:rPr lang="en-US" sz="2400" spc="-268" dirty="0">
                <a:solidFill>
                  <a:srgbClr val="FFFFFF"/>
                </a:solidFill>
                <a:latin typeface="Segoe UI Variable Text Semibold" pitchFamily="2" charset="0"/>
              </a:rPr>
            </a:br>
            <a:r>
              <a:rPr lang="en-US" sz="2400" spc="-268" dirty="0">
                <a:solidFill>
                  <a:srgbClr val="FFFFFF"/>
                </a:solidFill>
                <a:latin typeface="Segoe UI Variable Text Semibold" pitchFamily="2" charset="0"/>
              </a:rPr>
              <a:t>Sai Charan Merugu</a:t>
            </a:r>
            <a:br>
              <a:rPr lang="en-US" sz="2400" spc="-268" dirty="0">
                <a:solidFill>
                  <a:srgbClr val="FFFFFF"/>
                </a:solidFill>
                <a:latin typeface="Segoe UI Variable Text Semibold" pitchFamily="2" charset="0"/>
              </a:rPr>
            </a:br>
            <a:r>
              <a:rPr lang="en-US" sz="2400" spc="-268" dirty="0">
                <a:solidFill>
                  <a:srgbClr val="FFFFFF"/>
                </a:solidFill>
                <a:latin typeface="Segoe UI Variable Text Semibold" pitchFamily="2" charset="0"/>
              </a:rPr>
              <a:t>Sai </a:t>
            </a:r>
            <a:r>
              <a:rPr lang="en-US" sz="2400" spc="-268" dirty="0" err="1">
                <a:solidFill>
                  <a:srgbClr val="FFFFFF"/>
                </a:solidFill>
                <a:latin typeface="Segoe UI Variable Text Semibold" pitchFamily="2" charset="0"/>
              </a:rPr>
              <a:t>Gottumukkala</a:t>
            </a:r>
            <a:br>
              <a:rPr lang="en-US" sz="2400" spc="-268" dirty="0">
                <a:solidFill>
                  <a:srgbClr val="FFFFFF"/>
                </a:solidFill>
                <a:latin typeface="Segoe UI Variable Text Semibold" pitchFamily="2" charset="0"/>
              </a:rPr>
            </a:br>
            <a:r>
              <a:rPr lang="en-US" sz="2400" spc="-268" dirty="0">
                <a:solidFill>
                  <a:srgbClr val="FFFFFF"/>
                </a:solidFill>
                <a:latin typeface="Segoe UI Variable Text Semibold" pitchFamily="2" charset="0"/>
              </a:rPr>
              <a:t>Swetha Guntupalli</a:t>
            </a:r>
            <a:br>
              <a:rPr lang="en-US" sz="2400" spc="-268" dirty="0">
                <a:solidFill>
                  <a:srgbClr val="FFFFFF"/>
                </a:solidFill>
                <a:latin typeface="Segoe UI Variable Text Semibold" pitchFamily="2" charset="0"/>
              </a:rPr>
            </a:br>
            <a:r>
              <a:rPr lang="en-US" sz="2400" spc="-268" dirty="0">
                <a:solidFill>
                  <a:srgbClr val="FFFFFF"/>
                </a:solidFill>
                <a:latin typeface="Segoe UI Variable Text Semibold" pitchFamily="2" charset="0"/>
              </a:rPr>
              <a:t>Karishma </a:t>
            </a:r>
            <a:r>
              <a:rPr lang="en-US" sz="2400" spc="-268" dirty="0" err="1">
                <a:solidFill>
                  <a:srgbClr val="FFFFFF"/>
                </a:solidFill>
                <a:latin typeface="Segoe UI Variable Text Semibold" pitchFamily="2" charset="0"/>
              </a:rPr>
              <a:t>Bollineni</a:t>
            </a:r>
            <a:br>
              <a:rPr lang="en-US" sz="2400" spc="-268" dirty="0">
                <a:solidFill>
                  <a:srgbClr val="FFFFFF"/>
                </a:solidFill>
                <a:latin typeface="Segoe UI Variable Text Semibold" pitchFamily="2" charset="0"/>
              </a:rPr>
            </a:br>
            <a:endParaRPr lang="en-IN" sz="2400" dirty="0">
              <a:latin typeface="Segoe UI Variable Text Semibold"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134670">
            <a:off x="10205452" y="32323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a:p>
        </p:txBody>
      </p:sp>
      <p:sp>
        <p:nvSpPr>
          <p:cNvPr id="12" name="TextBox 12"/>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9" name="TextBox 3"/>
          <p:cNvSpPr txBox="1"/>
          <p:nvPr/>
        </p:nvSpPr>
        <p:spPr>
          <a:xfrm>
            <a:off x="609600" y="495300"/>
            <a:ext cx="9526905" cy="897233"/>
          </a:xfrm>
          <a:prstGeom prst="rect">
            <a:avLst/>
          </a:prstGeom>
        </p:spPr>
        <p:txBody>
          <a:bodyPr wrap="square"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Implementation</a:t>
            </a:r>
            <a:endParaRPr lang="en-US" sz="4400" spc="-336" dirty="0">
              <a:solidFill>
                <a:srgbClr val="FFFFFF"/>
              </a:solidFill>
              <a:latin typeface="Segoe UI Variable Text Semibold" pitchFamily="2" charset="0"/>
            </a:endParaRPr>
          </a:p>
        </p:txBody>
      </p:sp>
      <p:grpSp>
        <p:nvGrpSpPr>
          <p:cNvPr id="3" name="Group 3"/>
          <p:cNvGrpSpPr/>
          <p:nvPr/>
        </p:nvGrpSpPr>
        <p:grpSpPr>
          <a:xfrm>
            <a:off x="381000" y="1562055"/>
            <a:ext cx="17449800" cy="8382045"/>
            <a:chOff x="0" y="0"/>
            <a:chExt cx="2877808" cy="1354920"/>
          </a:xfrm>
        </p:grpSpPr>
        <p:sp>
          <p:nvSpPr>
            <p:cNvPr id="5"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6"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7" name="TextBox 6"/>
          <p:cNvSpPr txBox="1"/>
          <p:nvPr/>
        </p:nvSpPr>
        <p:spPr>
          <a:xfrm>
            <a:off x="228600" y="2164662"/>
            <a:ext cx="17297400" cy="7959583"/>
          </a:xfrm>
          <a:prstGeom prst="rect">
            <a:avLst/>
          </a:prstGeom>
        </p:spPr>
        <p:txBody>
          <a:bodyPr lIns="0" tIns="0" rIns="0" bIns="0" rtlCol="0" anchor="t">
            <a:noAutofit/>
          </a:bodyPr>
          <a:lstStyle/>
          <a:p>
            <a:pPr marL="899795" lvl="1" indent="-457200" algn="just" defTabSz="539750">
              <a:buFont typeface="Arial" panose="020B0604020202020204" pitchFamily="34" charset="0"/>
              <a:buChar char="•"/>
            </a:pPr>
            <a:r>
              <a:rPr lang="en-US" sz="2400" dirty="0">
                <a:solidFill>
                  <a:srgbClr val="FFFFFF"/>
                </a:solidFill>
                <a:latin typeface="Segoe UI Variable Text Semibold" pitchFamily="2" charset="0"/>
              </a:rPr>
              <a:t>NLP libraries</a:t>
            </a:r>
            <a:endParaRPr lang="en-US" sz="2400" dirty="0">
              <a:solidFill>
                <a:srgbClr val="FFFFFF"/>
              </a:solidFill>
              <a:latin typeface="Segoe UI Variable Text Semibold" pitchFamily="2" charset="0"/>
            </a:endParaRPr>
          </a:p>
          <a:p>
            <a:pPr marL="899795" lvl="1" indent="-457200" algn="just" defTabSz="539750">
              <a:buFont typeface="Arial" panose="020B0604020202020204" pitchFamily="34" charset="0"/>
              <a:buChar char="•"/>
            </a:pPr>
            <a:r>
              <a:rPr lang="en-US" sz="2400" dirty="0" err="1">
                <a:solidFill>
                  <a:srgbClr val="FFFFFF"/>
                </a:solidFill>
                <a:latin typeface="Segoe UI Variable Text Semibold" pitchFamily="2" charset="0"/>
              </a:rPr>
              <a:t>spaCy</a:t>
            </a:r>
            <a:r>
              <a:rPr lang="en-US" sz="2400" dirty="0">
                <a:solidFill>
                  <a:srgbClr val="FFFFFF"/>
                </a:solidFill>
                <a:latin typeface="Segoe UI Variable Text Semibold" pitchFamily="2" charset="0"/>
              </a:rPr>
              <a:t>: It is anopen-source NLPlibrary designedfor performing complex NLP tasks with ease. </a:t>
            </a:r>
            <a:r>
              <a:rPr lang="en-US" sz="2400" dirty="0" err="1">
                <a:solidFill>
                  <a:srgbClr val="FFFFFF"/>
                </a:solidFill>
                <a:latin typeface="Segoe UI Variable Text Semibold" pitchFamily="2" charset="0"/>
              </a:rPr>
              <a:t>spaCy</a:t>
            </a:r>
            <a:r>
              <a:rPr lang="en-US" sz="2400" dirty="0">
                <a:solidFill>
                  <a:srgbClr val="FFFFFF"/>
                </a:solidFill>
                <a:latin typeface="Segoe UI Variable Text Semibold" pitchFamily="2" charset="0"/>
              </a:rPr>
              <a:t> is knowfor its speed and efficiencyand comes with pre-built statistical models and word vectors.</a:t>
            </a:r>
            <a:endParaRPr lang="en-US" sz="2400" dirty="0">
              <a:solidFill>
                <a:srgbClr val="FFFFFF"/>
              </a:solidFill>
              <a:latin typeface="Segoe UI Variable Text Semibold" pitchFamily="2" charset="0"/>
            </a:endParaRPr>
          </a:p>
          <a:p>
            <a:pPr marL="899795" lvl="1" indent="-457200" algn="just" defTabSz="539750">
              <a:buFont typeface="Arial" panose="020B0604020202020204" pitchFamily="34" charset="0"/>
              <a:buChar char="•"/>
            </a:pPr>
            <a:r>
              <a:rPr lang="en-US" sz="2400" dirty="0">
                <a:solidFill>
                  <a:srgbClr val="FFFFFF"/>
                </a:solidFill>
                <a:latin typeface="Segoe UI Variable Text Semibold" pitchFamily="2" charset="0"/>
              </a:rPr>
              <a:t>Regular Expression (re):Regular expressions are used forstring searching and manipulation, oftenfor complex patterns of text. For instance, you mightuse regular expressions tovalidate email addresses, removeunwanted characters, find all URLs in a text, orperformsubstitutionsin a string.</a:t>
            </a:r>
            <a:endParaRPr lang="en-US" sz="2400" dirty="0">
              <a:solidFill>
                <a:srgbClr val="FFFFFF"/>
              </a:solidFill>
              <a:latin typeface="Segoe UI Variable Text Semibold" pitchFamily="2" charset="0"/>
            </a:endParaRPr>
          </a:p>
          <a:p>
            <a:pPr marL="899795" lvl="1" indent="-457200" algn="just" defTabSz="539750">
              <a:buFont typeface="Arial" panose="020B0604020202020204" pitchFamily="34" charset="0"/>
              <a:buChar char="•"/>
            </a:pPr>
            <a:r>
              <a:rPr lang="en-US" sz="2400" dirty="0" err="1">
                <a:solidFill>
                  <a:srgbClr val="FFFFFF"/>
                </a:solidFill>
                <a:latin typeface="Segoe UI Variable Text Semibold" pitchFamily="2" charset="0"/>
              </a:rPr>
              <a:t>String:It's</a:t>
            </a:r>
            <a:r>
              <a:rPr lang="en-US" sz="2400" dirty="0">
                <a:solidFill>
                  <a:srgbClr val="FFFFFF"/>
                </a:solidFill>
                <a:latin typeface="Segoe UI Variable Text Semibold" pitchFamily="2" charset="0"/>
              </a:rPr>
              <a:t> oftenused intext processing toremove punctuation from textbeforeprocessing or tokenizing because punctuationmarks caninterfere with how text is interpreted or analyzed.</a:t>
            </a:r>
            <a:endParaRPr lang="en-US" sz="2400" dirty="0">
              <a:solidFill>
                <a:srgbClr val="FFFFFF"/>
              </a:solidFill>
              <a:latin typeface="Segoe UI Variable Text Semibold" pitchFamily="2" charset="0"/>
            </a:endParaRPr>
          </a:p>
          <a:p>
            <a:pPr marL="899795" lvl="1" indent="-457200" algn="just" defTabSz="539750">
              <a:buFont typeface="Arial" panose="020B0604020202020204" pitchFamily="34" charset="0"/>
              <a:buChar char="•"/>
            </a:pPr>
            <a:r>
              <a:rPr lang="en-US" sz="2400" dirty="0">
                <a:solidFill>
                  <a:srgbClr val="FFFFFF"/>
                </a:solidFill>
                <a:latin typeface="Segoe UI Variable Text Semibold" pitchFamily="2" charset="0"/>
              </a:rPr>
              <a:t>Common Librarie</a:t>
            </a:r>
            <a:endParaRPr lang="en-US" sz="2400" dirty="0">
              <a:solidFill>
                <a:srgbClr val="FFFFFF"/>
              </a:solidFill>
              <a:latin typeface="Segoe UI Variable Text Semibold" pitchFamily="2" charset="0"/>
            </a:endParaRPr>
          </a:p>
          <a:p>
            <a:pPr marL="899795" lvl="1" indent="-457200" algn="just" defTabSz="539750">
              <a:buFont typeface="Arial" panose="020B0604020202020204" pitchFamily="34" charset="0"/>
              <a:buChar char="•"/>
            </a:pPr>
            <a:r>
              <a:rPr lang="en-US" sz="2400" dirty="0" err="1">
                <a:solidFill>
                  <a:srgbClr val="FFFFFF"/>
                </a:solidFill>
                <a:latin typeface="Segoe UI Variable Text Semibold" pitchFamily="2" charset="0"/>
              </a:rPr>
              <a:t>Numpy:It's</a:t>
            </a:r>
            <a:r>
              <a:rPr lang="en-US" sz="2400" dirty="0">
                <a:solidFill>
                  <a:srgbClr val="FFFFFF"/>
                </a:solidFill>
                <a:latin typeface="Segoe UI Variable Text Semibold" pitchFamily="2" charset="0"/>
              </a:rPr>
              <a:t> heavilyused in numericalcomputations, data transformation, and is a key libraryin the ecosystem of scientific computing inPython.</a:t>
            </a:r>
            <a:endParaRPr lang="en-US" sz="2400" dirty="0">
              <a:solidFill>
                <a:srgbClr val="FFFFFF"/>
              </a:solidFill>
              <a:latin typeface="Segoe UI Variable Text Semibold" pitchFamily="2" charset="0"/>
            </a:endParaRPr>
          </a:p>
          <a:p>
            <a:pPr marL="899795" lvl="1" indent="-457200" algn="just" defTabSz="539750">
              <a:buFont typeface="Arial" panose="020B0604020202020204" pitchFamily="34" charset="0"/>
              <a:buChar char="•"/>
            </a:pPr>
            <a:r>
              <a:rPr lang="en-US" sz="2400" dirty="0">
                <a:solidFill>
                  <a:srgbClr val="FFFFFF"/>
                </a:solidFill>
                <a:latin typeface="Segoe UI Variable Text Semibold" pitchFamily="2" charset="0"/>
              </a:rPr>
              <a:t>Pandas: It providesdata structures like</a:t>
            </a:r>
            <a:r>
              <a:rPr lang="en-US" sz="2400" dirty="0" err="1">
                <a:solidFill>
                  <a:srgbClr val="FFFFFF"/>
                </a:solidFill>
                <a:latin typeface="Segoe UI Variable Text Semibold" pitchFamily="2" charset="0"/>
              </a:rPr>
              <a:t>DataFrames</a:t>
            </a:r>
            <a:r>
              <a:rPr lang="en-US" sz="2400" dirty="0">
                <a:solidFill>
                  <a:srgbClr val="FFFFFF"/>
                </a:solidFill>
                <a:latin typeface="Segoe UI Variable Text Semibold" pitchFamily="2" charset="0"/>
              </a:rPr>
              <a:t> and Series, which are ideal for working withstructureddata. Pandas is widelyused for data processing, cleaning, andanalysis.</a:t>
            </a:r>
            <a:endParaRPr lang="en-US" sz="2400" dirty="0">
              <a:solidFill>
                <a:srgbClr val="FFFFFF"/>
              </a:solidFill>
              <a:latin typeface="Segoe UI Variable Text Semibold" pitchFamily="2" charset="0"/>
            </a:endParaRPr>
          </a:p>
          <a:p>
            <a:pPr marL="899795" lvl="1" indent="-457200" algn="just" defTabSz="539750">
              <a:buFont typeface="Arial" panose="020B0604020202020204" pitchFamily="34" charset="0"/>
              <a:buChar char="•"/>
            </a:pPr>
            <a:r>
              <a:rPr lang="en-US" sz="2400" dirty="0">
                <a:solidFill>
                  <a:srgbClr val="FFFFFF"/>
                </a:solidFill>
                <a:latin typeface="Segoe UI Variable Text Semibold" pitchFamily="2" charset="0"/>
              </a:rPr>
              <a:t>Seaborn: It offers a more powerful and simpler interfacefor creatingcomplex visualizations, including various plot types like scatter plots, barcharts, and violinplots, with sensibledefault designs.</a:t>
            </a:r>
            <a:endParaRPr lang="en-US" sz="2400" dirty="0">
              <a:solidFill>
                <a:srgbClr val="FFFFFF"/>
              </a:solidFill>
              <a:latin typeface="Segoe UI Variable Text Semibold" pitchFamily="2" charset="0"/>
            </a:endParaRPr>
          </a:p>
          <a:p>
            <a:pPr marL="899795" lvl="1" indent="-457200" algn="just" defTabSz="539750">
              <a:buFont typeface="Arial" panose="020B0604020202020204" pitchFamily="34" charset="0"/>
              <a:buChar char="•"/>
            </a:pPr>
            <a:r>
              <a:rPr lang="en-US" sz="2400" dirty="0" err="1">
                <a:solidFill>
                  <a:srgbClr val="FFFFFF"/>
                </a:solidFill>
                <a:latin typeface="Segoe UI Variable Text Semibold" pitchFamily="2" charset="0"/>
              </a:rPr>
              <a:t>matplotlib.pyplot</a:t>
            </a:r>
            <a:r>
              <a:rPr lang="en-US" sz="2400" dirty="0">
                <a:solidFill>
                  <a:srgbClr val="FFFFFF"/>
                </a:solidFill>
                <a:latin typeface="Segoe UI Variable Text Semibold" pitchFamily="2" charset="0"/>
              </a:rPr>
              <a:t>: It's used for creating static, interactiveand animated visualizations in Python.</a:t>
            </a:r>
            <a:endParaRPr lang="en-US" sz="2400" dirty="0">
              <a:solidFill>
                <a:srgbClr val="FFFFFF"/>
              </a:solidFill>
              <a:latin typeface="Segoe UI Variable Text Semibold" pitchFamily="2" charset="0"/>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sz="4400"/>
          </a:p>
        </p:txBody>
      </p:sp>
      <p:sp>
        <p:nvSpPr>
          <p:cNvPr id="3" name="TextBox 3"/>
          <p:cNvSpPr txBox="1"/>
          <p:nvPr/>
        </p:nvSpPr>
        <p:spPr>
          <a:xfrm>
            <a:off x="609600" y="621660"/>
            <a:ext cx="16230600" cy="677108"/>
          </a:xfrm>
          <a:prstGeom prst="rect">
            <a:avLst/>
          </a:prstGeom>
        </p:spPr>
        <p:txBody>
          <a:bodyPr lIns="0" tIns="0" rIns="0" bIns="0" rtlCol="0" anchor="t">
            <a:spAutoFit/>
          </a:bodyPr>
          <a:lstStyle/>
          <a:p>
            <a:pPr defTabSz="1080135">
              <a:spcBef>
                <a:spcPct val="0"/>
              </a:spcBef>
            </a:pPr>
            <a:r>
              <a:rPr lang="en-US" sz="4400" spc="-336" dirty="0">
                <a:solidFill>
                  <a:srgbClr val="FFFFFF"/>
                </a:solidFill>
                <a:latin typeface="Inter Bold" panose="020B0802030000000004"/>
              </a:rPr>
              <a:t>Model 2:Libraries ,algorithm and implementation</a:t>
            </a:r>
            <a:endParaRPr lang="en-US" sz="4400" spc="-336" dirty="0">
              <a:solidFill>
                <a:srgbClr val="FFFFFF"/>
              </a:solidFill>
              <a:latin typeface="Inter Bold" panose="020B0802030000000004"/>
            </a:endParaRPr>
          </a:p>
        </p:txBody>
      </p:sp>
      <p:grpSp>
        <p:nvGrpSpPr>
          <p:cNvPr id="7" name="Group 3"/>
          <p:cNvGrpSpPr/>
          <p:nvPr/>
        </p:nvGrpSpPr>
        <p:grpSpPr>
          <a:xfrm>
            <a:off x="457200" y="1485900"/>
            <a:ext cx="16764000" cy="6629400"/>
            <a:chOff x="0" y="0"/>
            <a:chExt cx="2877808" cy="1354920"/>
          </a:xfrm>
        </p:grpSpPr>
        <p:sp>
          <p:nvSpPr>
            <p:cNvPr id="8"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10"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11" name="TextBox 6"/>
          <p:cNvSpPr txBox="1"/>
          <p:nvPr/>
        </p:nvSpPr>
        <p:spPr>
          <a:xfrm>
            <a:off x="712410" y="1444612"/>
            <a:ext cx="16380776" cy="6536450"/>
          </a:xfrm>
          <a:prstGeom prst="rect">
            <a:avLst/>
          </a:prstGeom>
        </p:spPr>
        <p:txBody>
          <a:bodyPr lIns="0" tIns="0" rIns="0" bIns="0" rtlCol="0" anchor="t">
            <a:noAutofit/>
          </a:bodyPr>
          <a:lstStyle/>
          <a:p>
            <a:pPr algn="just"/>
            <a:r>
              <a:rPr lang="en-US" sz="3200" dirty="0">
                <a:solidFill>
                  <a:srgbClr val="FFFFFF"/>
                </a:solidFill>
                <a:latin typeface="Segoe UI Variable Text Semibold" pitchFamily="2" charset="0"/>
              </a:rPr>
              <a:t>Logistic regression:</a:t>
            </a:r>
            <a:endParaRPr lang="en-US" sz="3200" dirty="0">
              <a:solidFill>
                <a:srgbClr val="FFFFFF"/>
              </a:solidFill>
              <a:latin typeface="Segoe UI Variable Text Semibold" pitchFamily="2" charset="0"/>
            </a:endParaRPr>
          </a:p>
          <a:p>
            <a:pPr algn="just"/>
            <a:r>
              <a:rPr lang="en-US" sz="3200" dirty="0">
                <a:solidFill>
                  <a:srgbClr val="FFFFFF"/>
                </a:solidFill>
                <a:latin typeface="Segoe UI Variable Text Semibold" pitchFamily="2" charset="0"/>
              </a:rPr>
              <a:t>Logistic Regression is astatistical algorithm usedprimarily forbinary classification problems, whichis a type of predictiveanalysis. Regressionmodels the probabilities for classification probles with two possibleoutcomes. It’s an exension of the linearregression model for classification tasks.</a:t>
            </a:r>
            <a:endParaRPr lang="en-US" sz="3200" dirty="0">
              <a:solidFill>
                <a:srgbClr val="FFFFFF"/>
              </a:solidFill>
              <a:latin typeface="Segoe UI Variable Text Semibold" pitchFamily="2" charset="0"/>
            </a:endParaRPr>
          </a:p>
          <a:p>
            <a:pPr algn="just"/>
            <a:r>
              <a:rPr lang="en-US" sz="3200" dirty="0" err="1">
                <a:solidFill>
                  <a:srgbClr val="FFFFFF"/>
                </a:solidFill>
                <a:latin typeface="Segoe UI Variable Text Semibold" pitchFamily="2" charset="0"/>
              </a:rPr>
              <a:t>Eg</a:t>
            </a:r>
            <a:r>
              <a:rPr lang="en-US" sz="3200" dirty="0">
                <a:solidFill>
                  <a:srgbClr val="FFFFFF"/>
                </a:solidFill>
                <a:latin typeface="Segoe UI Variable Text Semibold" pitchFamily="2" charset="0"/>
              </a:rPr>
              <a:t>:"Spam" or "NotSpam" in email filteringsystems.</a:t>
            </a:r>
            <a:endParaRPr lang="en-US" sz="3200" dirty="0">
              <a:solidFill>
                <a:srgbClr val="FFFFFF"/>
              </a:solidFill>
              <a:latin typeface="Segoe UI Variable Text Semibold" pitchFamily="2" charset="0"/>
            </a:endParaRPr>
          </a:p>
          <a:p>
            <a:pPr algn="just"/>
            <a:r>
              <a:rPr lang="en-US" sz="3200" dirty="0">
                <a:solidFill>
                  <a:srgbClr val="FFFFFF"/>
                </a:solidFill>
                <a:latin typeface="Segoe UI Variable Text Semibold" pitchFamily="2" charset="0"/>
              </a:rPr>
              <a:t>"Maligant" or "Benin" for a tumor diagnosis.</a:t>
            </a:r>
            <a:endParaRPr lang="en-US" sz="3200" dirty="0">
              <a:solidFill>
                <a:srgbClr val="FFFFFF"/>
              </a:solidFill>
              <a:latin typeface="Segoe UI Variable Text Semibold" pitchFamily="2" charset="0"/>
            </a:endParaRPr>
          </a:p>
          <a:p>
            <a:pPr algn="just"/>
            <a:endParaRPr lang="en-US" sz="3200" dirty="0">
              <a:solidFill>
                <a:srgbClr val="FFFFFF"/>
              </a:solidFill>
              <a:latin typeface="Segoe UI Variable Text Semibold" pitchFamily="2" charset="0"/>
            </a:endParaRPr>
          </a:p>
          <a:p>
            <a:pPr algn="just"/>
            <a:r>
              <a:rPr lang="en-US" sz="3200" dirty="0">
                <a:solidFill>
                  <a:srgbClr val="FFFFFF"/>
                </a:solidFill>
                <a:latin typeface="Segoe UI Variable Text Semibold" pitchFamily="2" charset="0"/>
              </a:rPr>
              <a:t>Weused this algorithm to analyzethe summarized essay for classification of scorebased on essay. And used metrics for testing model</a:t>
            </a:r>
            <a:r>
              <a:rPr lang="en-US" sz="3200" dirty="0" err="1">
                <a:solidFill>
                  <a:srgbClr val="FFFFFF"/>
                </a:solidFill>
                <a:latin typeface="Segoe UI Variable Text Semibold" pitchFamily="2" charset="0"/>
              </a:rPr>
              <a:t>learning:Accuracy</a:t>
            </a:r>
            <a:r>
              <a:rPr lang="en-US" sz="3200" dirty="0">
                <a:solidFill>
                  <a:srgbClr val="FFFFFF"/>
                </a:solidFill>
                <a:latin typeface="Segoe UI Variable Text Semibold" pitchFamily="2" charset="0"/>
              </a:rPr>
              <a:t>, Precision ,Recall ,F1 </a:t>
            </a:r>
            <a:r>
              <a:rPr lang="en-US" sz="3200" dirty="0" err="1">
                <a:solidFill>
                  <a:srgbClr val="FFFFFF"/>
                </a:solidFill>
                <a:latin typeface="Segoe UI Variable Text Semibold" pitchFamily="2" charset="0"/>
              </a:rPr>
              <a:t>Score,confusion</a:t>
            </a:r>
            <a:r>
              <a:rPr lang="en-US" sz="3200" dirty="0">
                <a:solidFill>
                  <a:srgbClr val="FFFFFF"/>
                </a:solidFill>
                <a:latin typeface="Segoe UI Variable Text Semibold" pitchFamily="2" charset="0"/>
              </a:rPr>
              <a:t>matrix </a:t>
            </a:r>
            <a:endParaRPr lang="en-US" sz="3200" dirty="0">
              <a:solidFill>
                <a:srgbClr val="FFFFFF"/>
              </a:solidFill>
              <a:latin typeface="Segoe UI Variable Text Semibold"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sz="4400"/>
          </a:p>
        </p:txBody>
      </p:sp>
      <p:sp>
        <p:nvSpPr>
          <p:cNvPr id="3" name="TextBox 3"/>
          <p:cNvSpPr txBox="1"/>
          <p:nvPr/>
        </p:nvSpPr>
        <p:spPr>
          <a:xfrm>
            <a:off x="609600" y="621660"/>
            <a:ext cx="16230600" cy="677108"/>
          </a:xfrm>
          <a:prstGeom prst="rect">
            <a:avLst/>
          </a:prstGeom>
        </p:spPr>
        <p:txBody>
          <a:bodyPr lIns="0" tIns="0" rIns="0" bIns="0" rtlCol="0" anchor="t">
            <a:spAutoFit/>
          </a:bodyPr>
          <a:lstStyle/>
          <a:p>
            <a:pPr defTabSz="1080135">
              <a:spcBef>
                <a:spcPct val="0"/>
              </a:spcBef>
            </a:pPr>
            <a:r>
              <a:rPr lang="en-US" sz="4400" spc="-336" dirty="0">
                <a:solidFill>
                  <a:srgbClr val="FFFFFF"/>
                </a:solidFill>
                <a:latin typeface="Inter Bold" panose="020B0802030000000004"/>
              </a:rPr>
              <a:t>Model 2:Libraries ,algorithm and implementation</a:t>
            </a:r>
            <a:endParaRPr lang="en-US" sz="4400" spc="-336" dirty="0">
              <a:solidFill>
                <a:srgbClr val="FFFFFF"/>
              </a:solidFill>
              <a:latin typeface="Inter Bold" panose="020B0802030000000004"/>
            </a:endParaRPr>
          </a:p>
        </p:txBody>
      </p:sp>
      <p:grpSp>
        <p:nvGrpSpPr>
          <p:cNvPr id="7" name="Group 3"/>
          <p:cNvGrpSpPr/>
          <p:nvPr/>
        </p:nvGrpSpPr>
        <p:grpSpPr>
          <a:xfrm>
            <a:off x="457200" y="1485900"/>
            <a:ext cx="16764000" cy="6629400"/>
            <a:chOff x="0" y="0"/>
            <a:chExt cx="2877808" cy="1354920"/>
          </a:xfrm>
        </p:grpSpPr>
        <p:sp>
          <p:nvSpPr>
            <p:cNvPr id="8"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10"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11" name="TextBox 6"/>
          <p:cNvSpPr txBox="1"/>
          <p:nvPr/>
        </p:nvSpPr>
        <p:spPr>
          <a:xfrm>
            <a:off x="712410" y="1444612"/>
            <a:ext cx="16380776" cy="6536450"/>
          </a:xfrm>
          <a:prstGeom prst="rect">
            <a:avLst/>
          </a:prstGeom>
        </p:spPr>
        <p:txBody>
          <a:bodyPr lIns="0" tIns="0" rIns="0" bIns="0" rtlCol="0" anchor="t">
            <a:noAutofit/>
          </a:bodyPr>
          <a:lstStyle/>
          <a:p>
            <a:pPr algn="just"/>
            <a:r>
              <a:rPr lang="en-US" sz="3200" dirty="0">
                <a:solidFill>
                  <a:srgbClr val="FFFFFF"/>
                </a:solidFill>
                <a:latin typeface="Segoe UI Variable Text Semibold" pitchFamily="2" charset="0"/>
              </a:rPr>
              <a:t>Logistic regression:</a:t>
            </a:r>
            <a:endParaRPr lang="en-US" sz="3200" dirty="0">
              <a:solidFill>
                <a:srgbClr val="FFFFFF"/>
              </a:solidFill>
              <a:latin typeface="Segoe UI Variable Text Semibold" pitchFamily="2" charset="0"/>
            </a:endParaRPr>
          </a:p>
          <a:p>
            <a:pPr algn="just"/>
            <a:endParaRPr lang="en-US" sz="3200" dirty="0">
              <a:solidFill>
                <a:srgbClr val="FFFFFF"/>
              </a:solidFill>
              <a:latin typeface="Segoe UI Variable Text Semibold" pitchFamily="2" charset="0"/>
            </a:endParaRPr>
          </a:p>
        </p:txBody>
      </p:sp>
      <p:pic>
        <p:nvPicPr>
          <p:cNvPr id="5" name="Picture 4"/>
          <p:cNvPicPr>
            <a:picLocks noChangeAspect="1"/>
          </p:cNvPicPr>
          <p:nvPr/>
        </p:nvPicPr>
        <p:blipFill>
          <a:blip r:embed="rId2"/>
          <a:stretch>
            <a:fillRect/>
          </a:stretch>
        </p:blipFill>
        <p:spPr>
          <a:xfrm>
            <a:off x="1066800" y="2171700"/>
            <a:ext cx="11070149" cy="5475180"/>
          </a:xfrm>
          <a:prstGeom prst="rect">
            <a:avLst/>
          </a:prstGeom>
        </p:spPr>
      </p:pic>
      <p:pic>
        <p:nvPicPr>
          <p:cNvPr id="9" name="Picture 8"/>
          <p:cNvPicPr>
            <a:picLocks noChangeAspect="1"/>
          </p:cNvPicPr>
          <p:nvPr/>
        </p:nvPicPr>
        <p:blipFill>
          <a:blip r:embed="rId3"/>
          <a:stretch>
            <a:fillRect/>
          </a:stretch>
        </p:blipFill>
        <p:spPr>
          <a:xfrm>
            <a:off x="12392159" y="3227622"/>
            <a:ext cx="4048011" cy="24819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sz="4400"/>
          </a:p>
        </p:txBody>
      </p:sp>
      <p:sp>
        <p:nvSpPr>
          <p:cNvPr id="3" name="TextBox 3"/>
          <p:cNvSpPr txBox="1"/>
          <p:nvPr/>
        </p:nvSpPr>
        <p:spPr>
          <a:xfrm>
            <a:off x="609600" y="621660"/>
            <a:ext cx="16230600" cy="677108"/>
          </a:xfrm>
          <a:prstGeom prst="rect">
            <a:avLst/>
          </a:prstGeom>
        </p:spPr>
        <p:txBody>
          <a:bodyPr lIns="0" tIns="0" rIns="0" bIns="0" rtlCol="0" anchor="t">
            <a:spAutoFit/>
          </a:bodyPr>
          <a:lstStyle/>
          <a:p>
            <a:pPr defTabSz="1080135">
              <a:spcBef>
                <a:spcPct val="0"/>
              </a:spcBef>
            </a:pPr>
            <a:r>
              <a:rPr lang="en-US" sz="4400" spc="-336" dirty="0">
                <a:solidFill>
                  <a:srgbClr val="FFFFFF"/>
                </a:solidFill>
                <a:latin typeface="Inter Bold" panose="020B0802030000000004"/>
              </a:rPr>
              <a:t>Model 2:Libraries ,algorithm and implementation</a:t>
            </a:r>
            <a:endParaRPr lang="en-US" sz="4400" spc="-336" dirty="0">
              <a:solidFill>
                <a:srgbClr val="FFFFFF"/>
              </a:solidFill>
              <a:latin typeface="Inter Bold" panose="020B0802030000000004"/>
            </a:endParaRPr>
          </a:p>
        </p:txBody>
      </p:sp>
      <p:grpSp>
        <p:nvGrpSpPr>
          <p:cNvPr id="7" name="Group 3"/>
          <p:cNvGrpSpPr/>
          <p:nvPr/>
        </p:nvGrpSpPr>
        <p:grpSpPr>
          <a:xfrm>
            <a:off x="457200" y="1485900"/>
            <a:ext cx="16764000" cy="6629400"/>
            <a:chOff x="0" y="0"/>
            <a:chExt cx="2877808" cy="1354920"/>
          </a:xfrm>
        </p:grpSpPr>
        <p:sp>
          <p:nvSpPr>
            <p:cNvPr id="8"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10"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11" name="TextBox 6"/>
          <p:cNvSpPr txBox="1"/>
          <p:nvPr/>
        </p:nvSpPr>
        <p:spPr>
          <a:xfrm>
            <a:off x="712410" y="1444612"/>
            <a:ext cx="16380776" cy="6536450"/>
          </a:xfrm>
          <a:prstGeom prst="rect">
            <a:avLst/>
          </a:prstGeom>
        </p:spPr>
        <p:txBody>
          <a:bodyPr lIns="0" tIns="0" rIns="0" bIns="0" rtlCol="0" anchor="t">
            <a:noAutofit/>
          </a:bodyPr>
          <a:lstStyle/>
          <a:p>
            <a:pPr algn="just"/>
            <a:r>
              <a:rPr lang="en-US" sz="3200" dirty="0">
                <a:solidFill>
                  <a:srgbClr val="FFFFFF"/>
                </a:solidFill>
                <a:latin typeface="Segoe UI Variable Text Semibold" pitchFamily="2" charset="0"/>
              </a:rPr>
              <a:t>Logistic regression:</a:t>
            </a:r>
            <a:endParaRPr lang="en-US" sz="3200" dirty="0">
              <a:solidFill>
                <a:srgbClr val="FFFFFF"/>
              </a:solidFill>
              <a:latin typeface="Segoe UI Variable Text Semibold" pitchFamily="2" charset="0"/>
            </a:endParaRPr>
          </a:p>
          <a:p>
            <a:pPr algn="just"/>
            <a:endParaRPr lang="en-US" sz="3200" dirty="0">
              <a:solidFill>
                <a:srgbClr val="FFFFFF"/>
              </a:solidFill>
              <a:latin typeface="Segoe UI Variable Text Semibold" pitchFamily="2" charset="0"/>
            </a:endParaRPr>
          </a:p>
        </p:txBody>
      </p:sp>
      <p:pic>
        <p:nvPicPr>
          <p:cNvPr id="6" name="Picture 5"/>
          <p:cNvPicPr>
            <a:picLocks noChangeAspect="1"/>
          </p:cNvPicPr>
          <p:nvPr/>
        </p:nvPicPr>
        <p:blipFill>
          <a:blip r:embed="rId2"/>
          <a:stretch>
            <a:fillRect/>
          </a:stretch>
        </p:blipFill>
        <p:spPr>
          <a:xfrm>
            <a:off x="1036320" y="2313558"/>
            <a:ext cx="7611956" cy="4506342"/>
          </a:xfrm>
          <a:prstGeom prst="rect">
            <a:avLst/>
          </a:prstGeom>
        </p:spPr>
      </p:pic>
      <p:pic>
        <p:nvPicPr>
          <p:cNvPr id="12" name="Picture 11"/>
          <p:cNvPicPr>
            <a:picLocks noChangeAspect="1"/>
          </p:cNvPicPr>
          <p:nvPr/>
        </p:nvPicPr>
        <p:blipFill>
          <a:blip r:embed="rId3"/>
          <a:stretch>
            <a:fillRect/>
          </a:stretch>
        </p:blipFill>
        <p:spPr>
          <a:xfrm>
            <a:off x="8972186" y="2313558"/>
            <a:ext cx="5791702" cy="453429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sz="4400"/>
          </a:p>
        </p:txBody>
      </p:sp>
      <p:sp>
        <p:nvSpPr>
          <p:cNvPr id="3" name="TextBox 3"/>
          <p:cNvSpPr txBox="1"/>
          <p:nvPr/>
        </p:nvSpPr>
        <p:spPr>
          <a:xfrm>
            <a:off x="609600" y="621660"/>
            <a:ext cx="16230600" cy="677108"/>
          </a:xfrm>
          <a:prstGeom prst="rect">
            <a:avLst/>
          </a:prstGeom>
        </p:spPr>
        <p:txBody>
          <a:bodyPr lIns="0" tIns="0" rIns="0" bIns="0" rtlCol="0" anchor="t">
            <a:spAutoFit/>
          </a:bodyPr>
          <a:lstStyle/>
          <a:p>
            <a:pPr defTabSz="1080135">
              <a:spcBef>
                <a:spcPct val="0"/>
              </a:spcBef>
            </a:pPr>
            <a:r>
              <a:rPr lang="en-US" sz="4400" spc="-336" dirty="0">
                <a:solidFill>
                  <a:srgbClr val="FFFFFF"/>
                </a:solidFill>
                <a:latin typeface="Inter Bold" panose="020B0802030000000004"/>
              </a:rPr>
              <a:t>Model 2:Libraries ,algorithm and implementation</a:t>
            </a:r>
            <a:endParaRPr lang="en-US" sz="4400" spc="-336" dirty="0">
              <a:solidFill>
                <a:srgbClr val="FFFFFF"/>
              </a:solidFill>
              <a:latin typeface="Inter Bold" panose="020B0802030000000004"/>
            </a:endParaRPr>
          </a:p>
        </p:txBody>
      </p:sp>
      <p:grpSp>
        <p:nvGrpSpPr>
          <p:cNvPr id="7" name="Group 3"/>
          <p:cNvGrpSpPr/>
          <p:nvPr/>
        </p:nvGrpSpPr>
        <p:grpSpPr>
          <a:xfrm>
            <a:off x="457200" y="1485900"/>
            <a:ext cx="17068800" cy="8179440"/>
            <a:chOff x="0" y="0"/>
            <a:chExt cx="2877808" cy="1354920"/>
          </a:xfrm>
        </p:grpSpPr>
        <p:sp>
          <p:nvSpPr>
            <p:cNvPr id="8"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10"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11" name="TextBox 6"/>
          <p:cNvSpPr txBox="1"/>
          <p:nvPr/>
        </p:nvSpPr>
        <p:spPr>
          <a:xfrm>
            <a:off x="712410" y="1444611"/>
            <a:ext cx="16678608" cy="8064757"/>
          </a:xfrm>
          <a:prstGeom prst="rect">
            <a:avLst/>
          </a:prstGeom>
        </p:spPr>
        <p:txBody>
          <a:bodyPr lIns="0" tIns="0" rIns="0" bIns="0" rtlCol="0" anchor="t">
            <a:noAutofit/>
          </a:bodyPr>
          <a:lstStyle/>
          <a:p>
            <a:pPr algn="just"/>
            <a:r>
              <a:rPr lang="en-US" sz="2800" dirty="0">
                <a:solidFill>
                  <a:srgbClr val="FFFFFF"/>
                </a:solidFill>
                <a:latin typeface="Segoe UI Variable Text Semibold" pitchFamily="2" charset="0"/>
              </a:rPr>
              <a:t>Logistic </a:t>
            </a:r>
            <a:r>
              <a:rPr lang="en-US" sz="2800" dirty="0" err="1">
                <a:solidFill>
                  <a:srgbClr val="FFFFFF"/>
                </a:solidFill>
                <a:latin typeface="Segoe UI Variable Text Semibold" pitchFamily="2" charset="0"/>
              </a:rPr>
              <a:t>regression:we</a:t>
            </a:r>
            <a:r>
              <a:rPr lang="en-US" sz="2800" dirty="0">
                <a:solidFill>
                  <a:srgbClr val="FFFFFF"/>
                </a:solidFill>
                <a:latin typeface="Segoe UI Variable Text Semibold" pitchFamily="2" charset="0"/>
              </a:rPr>
              <a:t> divided the dataset in 80 for training and testing.</a:t>
            </a:r>
            <a:endParaRPr lang="en-US" sz="2800" dirty="0">
              <a:solidFill>
                <a:srgbClr val="FFFFFF"/>
              </a:solidFill>
              <a:latin typeface="Segoe UI Variable Text Semibold" pitchFamily="2" charset="0"/>
            </a:endParaRPr>
          </a:p>
          <a:p>
            <a:pPr algn="just"/>
            <a:r>
              <a:rPr lang="en-US" sz="2800" dirty="0" err="1">
                <a:solidFill>
                  <a:srgbClr val="FFFFFF"/>
                </a:solidFill>
                <a:latin typeface="Segoe UI Variable Text Semibold" pitchFamily="2" charset="0"/>
              </a:rPr>
              <a:t>fidfVectorizer</a:t>
            </a:r>
            <a:r>
              <a:rPr lang="en-US" sz="2800" dirty="0">
                <a:solidFill>
                  <a:srgbClr val="FFFFFF"/>
                </a:solidFill>
                <a:latin typeface="Segoe UI Variable Text Semibold" pitchFamily="2" charset="0"/>
              </a:rPr>
              <a:t> from </a:t>
            </a:r>
            <a:r>
              <a:rPr lang="en-US" sz="2800" dirty="0" err="1">
                <a:solidFill>
                  <a:srgbClr val="FFFFFF"/>
                </a:solidFill>
                <a:latin typeface="Segoe UI Variable Text Semibold" pitchFamily="2" charset="0"/>
              </a:rPr>
              <a:t>sklearn.feature_extraction.text</a:t>
            </a:r>
            <a:r>
              <a:rPr lang="en-US" sz="2800" dirty="0">
                <a:solidFill>
                  <a:srgbClr val="FFFFFF"/>
                </a:solidFill>
                <a:latin typeface="Segoe UI Variable Text Semibold" pitchFamily="2" charset="0"/>
              </a:rPr>
              <a:t> is usedto convert thetext data into numericalfeatures suitable formodel training.</a:t>
            </a:r>
            <a:endParaRPr lang="en-US" sz="2800" dirty="0">
              <a:solidFill>
                <a:srgbClr val="FFFFFF"/>
              </a:solidFill>
              <a:latin typeface="Segoe UI Variable Text Semibold" pitchFamily="2" charset="0"/>
            </a:endParaRPr>
          </a:p>
          <a:p>
            <a:pPr algn="just"/>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A LogisticRegression model is instantiatedand trained on the vectorized training data (</a:t>
            </a:r>
            <a:r>
              <a:rPr lang="en-US" sz="2800" dirty="0" err="1">
                <a:solidFill>
                  <a:srgbClr val="FFFFFF"/>
                </a:solidFill>
                <a:latin typeface="Segoe UI Variable Text Semibold" pitchFamily="2" charset="0"/>
              </a:rPr>
              <a:t>X_train_tfidf</a:t>
            </a:r>
            <a:r>
              <a:rPr lang="en-US" sz="2800" dirty="0">
                <a:solidFill>
                  <a:srgbClr val="FFFFFF"/>
                </a:solidFill>
                <a:latin typeface="Segoe UI Variable Text Semibold" pitchFamily="2" charset="0"/>
              </a:rPr>
              <a:t>).</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the trained model is used to predict the scores of thevectorized test data (</a:t>
            </a:r>
            <a:r>
              <a:rPr lang="en-US" sz="2800" dirty="0" err="1">
                <a:solidFill>
                  <a:srgbClr val="FFFFFF"/>
                </a:solidFill>
                <a:latin typeface="Segoe UI Variable Text Semibold" pitchFamily="2" charset="0"/>
              </a:rPr>
              <a:t>X_test_tfidf</a:t>
            </a:r>
            <a:r>
              <a:rPr lang="en-US" sz="2800" dirty="0">
                <a:solidFill>
                  <a:srgbClr val="FFFFFF"/>
                </a:solidFill>
                <a:latin typeface="Segoe UI Variable Text Semibold" pitchFamily="2" charset="0"/>
              </a:rPr>
              <a:t>).</a:t>
            </a:r>
            <a:endParaRPr lang="en-US" sz="2800" dirty="0">
              <a:solidFill>
                <a:srgbClr val="FFFFFF"/>
              </a:solidFill>
              <a:latin typeface="Segoe UI Variable Text Semibold" pitchFamily="2" charset="0"/>
            </a:endParaRPr>
          </a:p>
          <a:p>
            <a:pPr algn="just"/>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Accuracy: The proportion of total predictions that were correct.</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Precision (Weighed): The ability ofthe classifier not to label anegative sample a positive, with consideraton for the imbalance in class distribution.</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Recall (Weighed): Theability of the clasifier to find all the postive samples, again weighted for class imbalance.</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F1 Score (Weighed): A weighted average of precisionand recall, which balances both metrics.</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A confusion matrix isgenerated, showing true positives, falsepositives, truenegatives, and falsenegatives.</a:t>
            </a:r>
            <a:endParaRPr lang="en-US" sz="2800" dirty="0">
              <a:solidFill>
                <a:srgbClr val="FFFFFF"/>
              </a:solidFill>
              <a:latin typeface="Segoe UI Variable Text Semibold"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Decision tree</a:t>
            </a:r>
            <a:endParaRPr lang="en-US" sz="4400" spc="-336" dirty="0">
              <a:solidFill>
                <a:srgbClr val="FFFFFF"/>
              </a:solidFill>
              <a:latin typeface="Inter Bold" panose="020B0802030000000004"/>
            </a:endParaRPr>
          </a:p>
        </p:txBody>
      </p:sp>
      <p:sp>
        <p:nvSpPr>
          <p:cNvPr id="9" name="TextBox 9"/>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22" name="TextBox 8"/>
          <p:cNvSpPr txBox="1"/>
          <p:nvPr/>
        </p:nvSpPr>
        <p:spPr>
          <a:xfrm>
            <a:off x="1028700" y="442124"/>
            <a:ext cx="952500" cy="179536"/>
          </a:xfrm>
          <a:prstGeom prst="rect">
            <a:avLst/>
          </a:prstGeom>
        </p:spPr>
        <p:txBody>
          <a:bodyPr wrap="square" lIns="0" tIns="0" rIns="0" bIns="0" rtlCol="0" anchor="t">
            <a:spAutoFit/>
          </a:bodyPr>
          <a:lstStyle/>
          <a:p>
            <a:pPr>
              <a:lnSpc>
                <a:spcPts val="1400"/>
              </a:lnSpc>
            </a:pPr>
            <a:r>
              <a:rPr lang="en-US" sz="1400" spc="-58" dirty="0">
                <a:solidFill>
                  <a:srgbClr val="000000"/>
                </a:solidFill>
                <a:latin typeface="Inter Bold" panose="020B0802030000000004"/>
              </a:rPr>
              <a:t>CSCE 5300</a:t>
            </a:r>
            <a:endParaRPr lang="en-US" sz="1400" spc="-58" dirty="0">
              <a:solidFill>
                <a:srgbClr val="000000"/>
              </a:solidFill>
              <a:latin typeface="Inter Bold" panose="020B0802030000000004"/>
            </a:endParaRPr>
          </a:p>
        </p:txBody>
      </p:sp>
      <p:grpSp>
        <p:nvGrpSpPr>
          <p:cNvPr id="4" name="Group 3"/>
          <p:cNvGrpSpPr/>
          <p:nvPr/>
        </p:nvGrpSpPr>
        <p:grpSpPr>
          <a:xfrm>
            <a:off x="457200" y="1485900"/>
            <a:ext cx="16764000" cy="6629400"/>
            <a:chOff x="0" y="0"/>
            <a:chExt cx="2877808" cy="1354920"/>
          </a:xfrm>
        </p:grpSpPr>
        <p:sp>
          <p:nvSpPr>
            <p:cNvPr id="5"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6"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7" name="TextBox 6"/>
          <p:cNvSpPr txBox="1"/>
          <p:nvPr/>
        </p:nvSpPr>
        <p:spPr>
          <a:xfrm>
            <a:off x="712410" y="1444612"/>
            <a:ext cx="16380776" cy="6536450"/>
          </a:xfrm>
          <a:prstGeom prst="rect">
            <a:avLst/>
          </a:prstGeom>
        </p:spPr>
        <p:txBody>
          <a:bodyPr lIns="0" tIns="0" rIns="0" bIns="0" rtlCol="0" anchor="t">
            <a:noAutofit/>
          </a:bodyPr>
          <a:lstStyle/>
          <a:p>
            <a:pPr algn="just"/>
            <a:r>
              <a:rPr lang="en-US" sz="3200" dirty="0">
                <a:solidFill>
                  <a:srgbClr val="FFFFFF"/>
                </a:solidFill>
                <a:latin typeface="Segoe UI Variable Text Semibold" pitchFamily="2" charset="0"/>
              </a:rPr>
              <a:t>Decision Tree:</a:t>
            </a:r>
            <a:endParaRPr lang="en-US" sz="3200" dirty="0">
              <a:solidFill>
                <a:srgbClr val="FFFFFF"/>
              </a:solidFill>
              <a:latin typeface="Segoe UI Variable Text Semibold" pitchFamily="2" charset="0"/>
            </a:endParaRPr>
          </a:p>
          <a:p>
            <a:pPr algn="just"/>
            <a:r>
              <a:rPr lang="en-US" sz="3200" dirty="0">
                <a:solidFill>
                  <a:srgbClr val="FFFFFF"/>
                </a:solidFill>
                <a:latin typeface="Segoe UI Variable Text Semibold" pitchFamily="2" charset="0"/>
              </a:rPr>
              <a:t>Decision Trees are a type of SupervisedMachine Learning algorithmthat is predominantly used forclassification problems, but can also be adapted for regression.</a:t>
            </a:r>
            <a:endParaRPr lang="en-US" sz="3200" dirty="0">
              <a:solidFill>
                <a:srgbClr val="FFFFFF"/>
              </a:solidFill>
              <a:latin typeface="Segoe UI Variable Text Semibold" pitchFamily="2" charset="0"/>
            </a:endParaRPr>
          </a:p>
          <a:p>
            <a:pPr algn="just"/>
            <a:endParaRPr lang="en-US" sz="3200" dirty="0">
              <a:solidFill>
                <a:srgbClr val="FFFFFF"/>
              </a:solidFill>
              <a:latin typeface="Segoe UI Variable Text Semibold" pitchFamily="2" charset="0"/>
            </a:endParaRPr>
          </a:p>
          <a:p>
            <a:pPr algn="just"/>
            <a:r>
              <a:rPr lang="en-US" sz="3200" dirty="0">
                <a:solidFill>
                  <a:srgbClr val="FFFFFF"/>
                </a:solidFill>
                <a:latin typeface="Segoe UI Variable Text Semibold" pitchFamily="2" charset="0"/>
              </a:rPr>
              <a:t>A Decision Tree algorithmsegments the dataset into branches toform a treestructure. Each internalnode of the treerepresents a test on anattribute (e.g., whether a coinflip comes up heads or tails), each branch represents the outcome of the test, and each leafnode represents a classlabel (decision taken aftercomputing all attributes)</a:t>
            </a:r>
            <a:endParaRPr lang="en-US" sz="3200" dirty="0">
              <a:solidFill>
                <a:srgbClr val="FFFFFF"/>
              </a:solidFill>
              <a:latin typeface="Segoe UI Variable Text Semibold" pitchFamily="2" charset="0"/>
            </a:endParaRPr>
          </a:p>
          <a:p>
            <a:pPr algn="just"/>
            <a:endParaRPr lang="en-US" sz="3200" dirty="0">
              <a:solidFill>
                <a:srgbClr val="FFFFFF"/>
              </a:solidFill>
              <a:latin typeface="Segoe UI Variable Text Semibold" pitchFamily="2" charset="0"/>
            </a:endParaRPr>
          </a:p>
          <a:p>
            <a:pPr algn="just"/>
            <a:endParaRPr lang="en-US" sz="3200" dirty="0">
              <a:solidFill>
                <a:srgbClr val="FFFFFF"/>
              </a:solidFill>
              <a:latin typeface="Segoe UI Variable Text Semibold" pitchFamily="2" charset="0"/>
            </a:endParaRPr>
          </a:p>
          <a:p>
            <a:pPr algn="just"/>
            <a:r>
              <a:rPr lang="en-US" sz="3200" dirty="0">
                <a:solidFill>
                  <a:srgbClr val="FFFFFF"/>
                </a:solidFill>
                <a:latin typeface="Segoe UI Variable Text Semibold" pitchFamily="2" charset="0"/>
              </a:rPr>
              <a:t>We used this algorithm to analyze thesummarized essay for classification of scorebased on essay. And usedmetrics for testing model </a:t>
            </a:r>
            <a:r>
              <a:rPr lang="en-US" sz="3200" dirty="0" err="1">
                <a:solidFill>
                  <a:srgbClr val="FFFFFF"/>
                </a:solidFill>
                <a:latin typeface="Segoe UI Variable Text Semibold" pitchFamily="2" charset="0"/>
              </a:rPr>
              <a:t>learning:Accuracy</a:t>
            </a:r>
            <a:r>
              <a:rPr lang="en-US" sz="3200" dirty="0">
                <a:solidFill>
                  <a:srgbClr val="FFFFFF"/>
                </a:solidFill>
                <a:latin typeface="Segoe UI Variable Text Semibold" pitchFamily="2" charset="0"/>
              </a:rPr>
              <a:t>, Precision ,Recall ,F1 </a:t>
            </a:r>
            <a:r>
              <a:rPr lang="en-US" sz="3200" dirty="0" err="1">
                <a:solidFill>
                  <a:srgbClr val="FFFFFF"/>
                </a:solidFill>
                <a:latin typeface="Segoe UI Variable Text Semibold" pitchFamily="2" charset="0"/>
              </a:rPr>
              <a:t>Score,confusion</a:t>
            </a:r>
            <a:r>
              <a:rPr lang="en-US" sz="3200" dirty="0">
                <a:solidFill>
                  <a:srgbClr val="FFFFFF"/>
                </a:solidFill>
                <a:latin typeface="Segoe UI Variable Text Semibold" pitchFamily="2" charset="0"/>
              </a:rPr>
              <a:t> matrix </a:t>
            </a:r>
            <a:endParaRPr lang="en-US" sz="3200" dirty="0">
              <a:solidFill>
                <a:srgbClr val="FFFFFF"/>
              </a:solidFill>
              <a:latin typeface="Segoe UI Variable Text Semibold" pitchFamily="2" charset="0"/>
            </a:endParaRPr>
          </a:p>
          <a:p>
            <a:pPr algn="just"/>
            <a:r>
              <a:rPr lang="en-US" sz="3200" dirty="0">
                <a:solidFill>
                  <a:srgbClr val="FFFFFF"/>
                </a:solidFill>
                <a:latin typeface="Segoe UI Variable Text Semibold" pitchFamily="2" charset="0"/>
              </a:rPr>
              <a:t> </a:t>
            </a:r>
            <a:endParaRPr lang="en-US" sz="3200" dirty="0">
              <a:solidFill>
                <a:srgbClr val="FFFFFF"/>
              </a:solidFill>
              <a:latin typeface="Segoe UI Variable Text Semibold"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Decision tree</a:t>
            </a:r>
            <a:endParaRPr lang="en-US" sz="4400" spc="-336" dirty="0">
              <a:solidFill>
                <a:srgbClr val="FFFFFF"/>
              </a:solidFill>
              <a:latin typeface="Inter Bold" panose="020B0802030000000004"/>
            </a:endParaRPr>
          </a:p>
        </p:txBody>
      </p:sp>
      <p:sp>
        <p:nvSpPr>
          <p:cNvPr id="9" name="TextBox 9"/>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22" name="TextBox 8"/>
          <p:cNvSpPr txBox="1"/>
          <p:nvPr/>
        </p:nvSpPr>
        <p:spPr>
          <a:xfrm>
            <a:off x="1028700" y="442124"/>
            <a:ext cx="952500" cy="179536"/>
          </a:xfrm>
          <a:prstGeom prst="rect">
            <a:avLst/>
          </a:prstGeom>
        </p:spPr>
        <p:txBody>
          <a:bodyPr wrap="square" lIns="0" tIns="0" rIns="0" bIns="0" rtlCol="0" anchor="t">
            <a:spAutoFit/>
          </a:bodyPr>
          <a:lstStyle/>
          <a:p>
            <a:pPr>
              <a:lnSpc>
                <a:spcPts val="1400"/>
              </a:lnSpc>
            </a:pPr>
            <a:r>
              <a:rPr lang="en-US" sz="1400" spc="-58" dirty="0">
                <a:solidFill>
                  <a:srgbClr val="000000"/>
                </a:solidFill>
                <a:latin typeface="Inter Bold" panose="020B0802030000000004"/>
              </a:rPr>
              <a:t>CSCE 5300</a:t>
            </a:r>
            <a:endParaRPr lang="en-US" sz="1400" spc="-58" dirty="0">
              <a:solidFill>
                <a:srgbClr val="000000"/>
              </a:solidFill>
              <a:latin typeface="Inter Bold" panose="020B0802030000000004"/>
            </a:endParaRPr>
          </a:p>
        </p:txBody>
      </p:sp>
      <p:sp>
        <p:nvSpPr>
          <p:cNvPr id="7" name="TextBox 6"/>
          <p:cNvSpPr txBox="1"/>
          <p:nvPr/>
        </p:nvSpPr>
        <p:spPr>
          <a:xfrm>
            <a:off x="712410" y="1444612"/>
            <a:ext cx="16380776" cy="6536450"/>
          </a:xfrm>
          <a:prstGeom prst="rect">
            <a:avLst/>
          </a:prstGeom>
        </p:spPr>
        <p:txBody>
          <a:bodyPr lIns="0" tIns="0" rIns="0" bIns="0" rtlCol="0" anchor="t">
            <a:noAutofit/>
          </a:bodyPr>
          <a:lstStyle/>
          <a:p>
            <a:pPr algn="just"/>
            <a:r>
              <a:rPr lang="en-US" sz="3200" dirty="0">
                <a:solidFill>
                  <a:srgbClr val="FFFFFF"/>
                </a:solidFill>
                <a:latin typeface="Segoe UI Variable Text Semibold" pitchFamily="2" charset="0"/>
              </a:rPr>
              <a:t>Decision Tree:</a:t>
            </a:r>
            <a:endParaRPr lang="en-US" sz="3200" dirty="0">
              <a:solidFill>
                <a:srgbClr val="FFFFFF"/>
              </a:solidFill>
              <a:latin typeface="Segoe UI Variable Text Semibold" pitchFamily="2" charset="0"/>
            </a:endParaRPr>
          </a:p>
          <a:p>
            <a:pPr algn="just"/>
            <a:endParaRPr lang="en-US" sz="3200" dirty="0">
              <a:solidFill>
                <a:srgbClr val="FFFFFF"/>
              </a:solidFill>
              <a:latin typeface="Segoe UI Variable Text Semibold" pitchFamily="2" charset="0"/>
            </a:endParaRPr>
          </a:p>
        </p:txBody>
      </p:sp>
      <p:pic>
        <p:nvPicPr>
          <p:cNvPr id="10" name="Picture 9"/>
          <p:cNvPicPr>
            <a:picLocks noChangeAspect="1"/>
          </p:cNvPicPr>
          <p:nvPr/>
        </p:nvPicPr>
        <p:blipFill>
          <a:blip r:embed="rId2"/>
          <a:stretch>
            <a:fillRect/>
          </a:stretch>
        </p:blipFill>
        <p:spPr>
          <a:xfrm>
            <a:off x="914400" y="2288402"/>
            <a:ext cx="10210800" cy="6507188"/>
          </a:xfrm>
          <a:prstGeom prst="rect">
            <a:avLst/>
          </a:prstGeom>
        </p:spPr>
      </p:pic>
      <p:pic>
        <p:nvPicPr>
          <p:cNvPr id="11" name="Picture 10"/>
          <p:cNvPicPr>
            <a:picLocks noChangeAspect="1"/>
          </p:cNvPicPr>
          <p:nvPr/>
        </p:nvPicPr>
        <p:blipFill>
          <a:blip r:embed="rId3"/>
          <a:stretch>
            <a:fillRect/>
          </a:stretch>
        </p:blipFill>
        <p:spPr>
          <a:xfrm>
            <a:off x="11855546" y="3152068"/>
            <a:ext cx="5218150" cy="39828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Decision tree</a:t>
            </a:r>
            <a:endParaRPr lang="en-US" sz="4400" spc="-336" dirty="0">
              <a:solidFill>
                <a:srgbClr val="FFFFFF"/>
              </a:solidFill>
              <a:latin typeface="Inter Bold" panose="020B0802030000000004"/>
            </a:endParaRPr>
          </a:p>
        </p:txBody>
      </p:sp>
      <p:sp>
        <p:nvSpPr>
          <p:cNvPr id="9" name="TextBox 9"/>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22" name="TextBox 8"/>
          <p:cNvSpPr txBox="1"/>
          <p:nvPr/>
        </p:nvSpPr>
        <p:spPr>
          <a:xfrm>
            <a:off x="1028700" y="442124"/>
            <a:ext cx="952500" cy="179536"/>
          </a:xfrm>
          <a:prstGeom prst="rect">
            <a:avLst/>
          </a:prstGeom>
        </p:spPr>
        <p:txBody>
          <a:bodyPr wrap="square" lIns="0" tIns="0" rIns="0" bIns="0" rtlCol="0" anchor="t">
            <a:spAutoFit/>
          </a:bodyPr>
          <a:lstStyle/>
          <a:p>
            <a:pPr>
              <a:lnSpc>
                <a:spcPts val="1400"/>
              </a:lnSpc>
            </a:pPr>
            <a:r>
              <a:rPr lang="en-US" sz="1400" spc="-58" dirty="0">
                <a:solidFill>
                  <a:srgbClr val="000000"/>
                </a:solidFill>
                <a:latin typeface="Inter Bold" panose="020B0802030000000004"/>
              </a:rPr>
              <a:t>CSCE 5300</a:t>
            </a:r>
            <a:endParaRPr lang="en-US" sz="1400" spc="-58" dirty="0">
              <a:solidFill>
                <a:srgbClr val="000000"/>
              </a:solidFill>
              <a:latin typeface="Inter Bold" panose="020B0802030000000004"/>
            </a:endParaRPr>
          </a:p>
        </p:txBody>
      </p:sp>
      <p:sp>
        <p:nvSpPr>
          <p:cNvPr id="7" name="TextBox 6"/>
          <p:cNvSpPr txBox="1"/>
          <p:nvPr/>
        </p:nvSpPr>
        <p:spPr>
          <a:xfrm>
            <a:off x="712410" y="1444612"/>
            <a:ext cx="16380776" cy="6536450"/>
          </a:xfrm>
          <a:prstGeom prst="rect">
            <a:avLst/>
          </a:prstGeom>
        </p:spPr>
        <p:txBody>
          <a:bodyPr lIns="0" tIns="0" rIns="0" bIns="0" rtlCol="0" anchor="t">
            <a:noAutofit/>
          </a:bodyPr>
          <a:lstStyle/>
          <a:p>
            <a:pPr algn="just"/>
            <a:r>
              <a:rPr lang="en-US" sz="3200" dirty="0">
                <a:solidFill>
                  <a:srgbClr val="FFFFFF"/>
                </a:solidFill>
                <a:latin typeface="Segoe UI Variable Text Semibold" pitchFamily="2" charset="0"/>
              </a:rPr>
              <a:t>Decision Tree:</a:t>
            </a:r>
            <a:endParaRPr lang="en-US" sz="3200" dirty="0">
              <a:solidFill>
                <a:srgbClr val="FFFFFF"/>
              </a:solidFill>
              <a:latin typeface="Segoe UI Variable Text Semibold" pitchFamily="2" charset="0"/>
            </a:endParaRPr>
          </a:p>
          <a:p>
            <a:pPr algn="just"/>
            <a:endParaRPr lang="en-US" sz="3200" dirty="0">
              <a:solidFill>
                <a:srgbClr val="FFFFFF"/>
              </a:solidFill>
              <a:latin typeface="Segoe UI Variable Text Semibold" pitchFamily="2" charset="0"/>
            </a:endParaRPr>
          </a:p>
        </p:txBody>
      </p:sp>
      <p:pic>
        <p:nvPicPr>
          <p:cNvPr id="5" name="Picture 4"/>
          <p:cNvPicPr>
            <a:picLocks noChangeAspect="1"/>
          </p:cNvPicPr>
          <p:nvPr/>
        </p:nvPicPr>
        <p:blipFill>
          <a:blip r:embed="rId2"/>
          <a:stretch>
            <a:fillRect/>
          </a:stretch>
        </p:blipFill>
        <p:spPr>
          <a:xfrm>
            <a:off x="624840" y="2189270"/>
            <a:ext cx="8671500" cy="5164030"/>
          </a:xfrm>
          <a:prstGeom prst="rect">
            <a:avLst/>
          </a:prstGeom>
        </p:spPr>
      </p:pic>
      <p:pic>
        <p:nvPicPr>
          <p:cNvPr id="8" name="Picture 7"/>
          <p:cNvPicPr>
            <a:picLocks noChangeAspect="1"/>
          </p:cNvPicPr>
          <p:nvPr/>
        </p:nvPicPr>
        <p:blipFill>
          <a:blip r:embed="rId3"/>
          <a:stretch>
            <a:fillRect/>
          </a:stretch>
        </p:blipFill>
        <p:spPr>
          <a:xfrm>
            <a:off x="9677400" y="2169043"/>
            <a:ext cx="5700254" cy="514394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Decision tree</a:t>
            </a:r>
            <a:endParaRPr lang="en-US" sz="4400" spc="-336" dirty="0">
              <a:solidFill>
                <a:srgbClr val="FFFFFF"/>
              </a:solidFill>
              <a:latin typeface="Inter Bold" panose="020B0802030000000004"/>
            </a:endParaRPr>
          </a:p>
        </p:txBody>
      </p:sp>
      <p:sp>
        <p:nvSpPr>
          <p:cNvPr id="9" name="TextBox 9"/>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22" name="TextBox 8"/>
          <p:cNvSpPr txBox="1"/>
          <p:nvPr/>
        </p:nvSpPr>
        <p:spPr>
          <a:xfrm>
            <a:off x="1028700" y="442124"/>
            <a:ext cx="952500" cy="179536"/>
          </a:xfrm>
          <a:prstGeom prst="rect">
            <a:avLst/>
          </a:prstGeom>
        </p:spPr>
        <p:txBody>
          <a:bodyPr wrap="square" lIns="0" tIns="0" rIns="0" bIns="0" rtlCol="0" anchor="t">
            <a:spAutoFit/>
          </a:bodyPr>
          <a:lstStyle/>
          <a:p>
            <a:pPr>
              <a:lnSpc>
                <a:spcPts val="1400"/>
              </a:lnSpc>
            </a:pPr>
            <a:r>
              <a:rPr lang="en-US" sz="1400" spc="-58" dirty="0">
                <a:solidFill>
                  <a:srgbClr val="000000"/>
                </a:solidFill>
                <a:latin typeface="Inter Bold" panose="020B0802030000000004"/>
              </a:rPr>
              <a:t>CSCE 5300</a:t>
            </a:r>
            <a:endParaRPr lang="en-US" sz="1400" spc="-58" dirty="0">
              <a:solidFill>
                <a:srgbClr val="000000"/>
              </a:solidFill>
              <a:latin typeface="Inter Bold" panose="020B0802030000000004"/>
            </a:endParaRPr>
          </a:p>
        </p:txBody>
      </p:sp>
      <p:grpSp>
        <p:nvGrpSpPr>
          <p:cNvPr id="4" name="Group 3"/>
          <p:cNvGrpSpPr/>
          <p:nvPr/>
        </p:nvGrpSpPr>
        <p:grpSpPr>
          <a:xfrm>
            <a:off x="457200" y="1485900"/>
            <a:ext cx="17145000" cy="8358976"/>
            <a:chOff x="0" y="0"/>
            <a:chExt cx="2877808" cy="1354920"/>
          </a:xfrm>
        </p:grpSpPr>
        <p:sp>
          <p:nvSpPr>
            <p:cNvPr id="5"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6"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7" name="TextBox 6"/>
          <p:cNvSpPr txBox="1"/>
          <p:nvPr/>
        </p:nvSpPr>
        <p:spPr>
          <a:xfrm>
            <a:off x="533400" y="1444612"/>
            <a:ext cx="16932076" cy="8241776"/>
          </a:xfrm>
          <a:prstGeom prst="rect">
            <a:avLst/>
          </a:prstGeom>
        </p:spPr>
        <p:txBody>
          <a:bodyPr lIns="0" tIns="0" rIns="0" bIns="0" rtlCol="0" anchor="t">
            <a:noAutofit/>
          </a:bodyPr>
          <a:lstStyle/>
          <a:p>
            <a:pPr algn="just"/>
            <a:r>
              <a:rPr lang="en-US" sz="2800" dirty="0">
                <a:solidFill>
                  <a:srgbClr val="FFFFFF"/>
                </a:solidFill>
                <a:latin typeface="Segoe UI Variable Text Semibold" pitchFamily="2" charset="0"/>
              </a:rPr>
              <a:t>Decision Tree:</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we divided the dataset in 80 for training and testing.</a:t>
            </a:r>
            <a:endParaRPr lang="en-US" sz="2800" dirty="0">
              <a:solidFill>
                <a:srgbClr val="FFFFFF"/>
              </a:solidFill>
              <a:latin typeface="Segoe UI Variable Text Semibold" pitchFamily="2" charset="0"/>
            </a:endParaRPr>
          </a:p>
          <a:p>
            <a:pPr algn="just"/>
            <a:r>
              <a:rPr lang="en-US" sz="2800" dirty="0" err="1">
                <a:solidFill>
                  <a:srgbClr val="FFFFFF"/>
                </a:solidFill>
                <a:latin typeface="Segoe UI Variable Text Semibold" pitchFamily="2" charset="0"/>
              </a:rPr>
              <a:t>fidfVectorizer</a:t>
            </a:r>
            <a:r>
              <a:rPr lang="en-US" sz="2800" dirty="0">
                <a:solidFill>
                  <a:srgbClr val="FFFFFF"/>
                </a:solidFill>
                <a:latin typeface="Segoe UI Variable Text Semibold" pitchFamily="2" charset="0"/>
              </a:rPr>
              <a:t> from </a:t>
            </a:r>
            <a:r>
              <a:rPr lang="en-US" sz="2800" dirty="0" err="1">
                <a:solidFill>
                  <a:srgbClr val="FFFFFF"/>
                </a:solidFill>
                <a:latin typeface="Segoe UI Variable Text Semibold" pitchFamily="2" charset="0"/>
              </a:rPr>
              <a:t>sklearn.feature_extraction.text</a:t>
            </a:r>
            <a:r>
              <a:rPr lang="en-US" sz="2800" dirty="0">
                <a:solidFill>
                  <a:srgbClr val="FFFFFF"/>
                </a:solidFill>
                <a:latin typeface="Segoe UI Variable Text Semibold" pitchFamily="2" charset="0"/>
              </a:rPr>
              <a:t> is used toconvert the textdata into numericalfeatures suitable for modeltraining.</a:t>
            </a:r>
            <a:endParaRPr lang="en-US" sz="2800" dirty="0">
              <a:solidFill>
                <a:srgbClr val="FFFFFF"/>
              </a:solidFill>
              <a:latin typeface="Segoe UI Variable Text Semibold" pitchFamily="2" charset="0"/>
            </a:endParaRPr>
          </a:p>
          <a:p>
            <a:pPr algn="just"/>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A DecisionTree model is instantiated and trained on the vectorizedtraining data (</a:t>
            </a:r>
            <a:r>
              <a:rPr lang="en-US" sz="2800" dirty="0" err="1">
                <a:solidFill>
                  <a:srgbClr val="FFFFFF"/>
                </a:solidFill>
                <a:latin typeface="Segoe UI Variable Text Semibold" pitchFamily="2" charset="0"/>
              </a:rPr>
              <a:t>X_train_tfidf</a:t>
            </a:r>
            <a:r>
              <a:rPr lang="en-US" sz="2800" dirty="0">
                <a:solidFill>
                  <a:srgbClr val="FFFFFF"/>
                </a:solidFill>
                <a:latin typeface="Segoe UI Variable Text Semibold" pitchFamily="2" charset="0"/>
              </a:rPr>
              <a:t>).</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the trainedmodel is used to predict the scores of the vectorizedtestdata (</a:t>
            </a:r>
            <a:r>
              <a:rPr lang="en-US" sz="2800" dirty="0" err="1">
                <a:solidFill>
                  <a:srgbClr val="FFFFFF"/>
                </a:solidFill>
                <a:latin typeface="Segoe UI Variable Text Semibold" pitchFamily="2" charset="0"/>
              </a:rPr>
              <a:t>X_test_tfidf</a:t>
            </a:r>
            <a:r>
              <a:rPr lang="en-US" sz="2800" dirty="0">
                <a:solidFill>
                  <a:srgbClr val="FFFFFF"/>
                </a:solidFill>
                <a:latin typeface="Segoe UI Variable Text Semibold" pitchFamily="2" charset="0"/>
              </a:rPr>
              <a:t>).</a:t>
            </a:r>
            <a:endParaRPr lang="en-US" sz="2800" dirty="0">
              <a:solidFill>
                <a:srgbClr val="FFFFFF"/>
              </a:solidFill>
              <a:latin typeface="Segoe UI Variable Text Semibold" pitchFamily="2" charset="0"/>
            </a:endParaRPr>
          </a:p>
          <a:p>
            <a:pPr algn="just"/>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Accuracy: The proportion of totalpredictions that were correct.</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Precision (Weighed): The ability of the classifiernot to label a negativesample as positive, with consideration for theimbalance in classdistribution.</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Recall (Weighed): The ability of the classifier to find all the positivesamples, again weighed for class imbalance.</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F1 Score (Weighed): A weighed average of precision andrecall, which balance both metrics.</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A confusion matrix is generated, showingtrue positives, falsepositives, truenegatives, and falsenegatives.</a:t>
            </a:r>
            <a:endParaRPr lang="en-US" sz="2800" dirty="0">
              <a:solidFill>
                <a:srgbClr val="FFFFFF"/>
              </a:solidFill>
              <a:latin typeface="Segoe UI Variable Text Semibold" pitchFamily="2" charset="0"/>
            </a:endParaRPr>
          </a:p>
          <a:p>
            <a:pPr algn="just"/>
            <a:r>
              <a:rPr lang="en-US" sz="2800" dirty="0">
                <a:solidFill>
                  <a:srgbClr val="FFFFFF"/>
                </a:solidFill>
                <a:latin typeface="Segoe UI Variable Text Semibold" pitchFamily="2" charset="0"/>
              </a:rPr>
              <a:t> </a:t>
            </a:r>
            <a:endParaRPr lang="en-US" sz="2800" dirty="0">
              <a:solidFill>
                <a:srgbClr val="FFFFFF"/>
              </a:solidFill>
              <a:latin typeface="Segoe UI Variable Text Semibold"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924937" y="-50496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dirty="0"/>
          </a:p>
        </p:txBody>
      </p:sp>
      <p:sp>
        <p:nvSpPr>
          <p:cNvPr id="6" name="TextBox 6"/>
          <p:cNvSpPr txBox="1"/>
          <p:nvPr/>
        </p:nvSpPr>
        <p:spPr>
          <a:xfrm>
            <a:off x="838200" y="1943100"/>
            <a:ext cx="16342767" cy="7155815"/>
          </a:xfrm>
          <a:prstGeom prst="rect">
            <a:avLst/>
          </a:prstGeom>
        </p:spPr>
        <p:txBody>
          <a:bodyPr wrap="square" lIns="0" tIns="0" rIns="0" bIns="0" rtlCol="0" anchor="t">
            <a:spAutoFit/>
          </a:bodyPr>
          <a:lstStyle/>
          <a:p>
            <a:pPr algn="just">
              <a:lnSpc>
                <a:spcPts val="3100"/>
              </a:lnSpc>
              <a:spcBef>
                <a:spcPct val="0"/>
              </a:spcBef>
            </a:pPr>
            <a:endParaRPr lang="en-US" sz="3200" spc="-130" dirty="0">
              <a:solidFill>
                <a:srgbClr val="FFFFFF"/>
              </a:solidFill>
              <a:latin typeface="Segoe UI Variable Text Semibold" pitchFamily="2" charset="0"/>
            </a:endParaRPr>
          </a:p>
          <a:p>
            <a:pPr algn="just">
              <a:lnSpc>
                <a:spcPts val="3100"/>
              </a:lnSpc>
              <a:spcBef>
                <a:spcPct val="0"/>
              </a:spcBef>
            </a:pPr>
            <a:r>
              <a:rPr lang="en-US" sz="3200" spc="-130" dirty="0">
                <a:solidFill>
                  <a:srgbClr val="FFFFFF"/>
                </a:solidFill>
                <a:latin typeface="Segoe UI Variable Text Semibold" pitchFamily="2" charset="0"/>
              </a:rPr>
              <a:t>A neuralnetwokmodel is a comptationalframework inspired by the biologicalneralnetworks that constitute anmalbrains. It is capable of learning from obervationaldata and has become a cornerstone for manyapplications in artificialintelligence, including image andspeech recognition, naturllanguageprocessing, and roboticcontrol.</a:t>
            </a:r>
            <a:endParaRPr lang="en-US" sz="3200" spc="-130" dirty="0">
              <a:solidFill>
                <a:srgbClr val="FFFFFF"/>
              </a:solidFill>
              <a:latin typeface="Segoe UI Variable Text Semibold" pitchFamily="2" charset="0"/>
            </a:endParaRPr>
          </a:p>
          <a:p>
            <a:pPr algn="just">
              <a:lnSpc>
                <a:spcPts val="3100"/>
              </a:lnSpc>
              <a:spcBef>
                <a:spcPct val="0"/>
              </a:spcBef>
            </a:pP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Basic Struture:</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Neurons: The fundamental units of a neuralnetwork are artificianeurons or nodes. Each neuron receivs input, procsses it, and generates an output.</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Layers: Neurons are rgnizedlayers. There are theetypes of layers in a typicalneuralnetwork:</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Input Layer: Receives the initialdata.</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Hidden Layers: Intermediate lyers that process inputsreceived from previouslayers using weights, biases, and activatiofunctions.</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Output Layer: Produces the finalotput ofthe moel.</a:t>
            </a:r>
            <a:endParaRPr lang="en-US" sz="3200" spc="-130" dirty="0">
              <a:solidFill>
                <a:srgbClr val="FFFFFF"/>
              </a:solidFill>
              <a:latin typeface="Segoe UI Variable Text Semibold" pitchFamily="2" charset="0"/>
            </a:endParaRPr>
          </a:p>
          <a:p>
            <a:pPr algn="just">
              <a:lnSpc>
                <a:spcPts val="3100"/>
              </a:lnSpc>
              <a:spcBef>
                <a:spcPct val="0"/>
              </a:spcBef>
            </a:pPr>
            <a:endParaRPr lang="en-US" sz="3200" spc="-130" dirty="0">
              <a:solidFill>
                <a:srgbClr val="FFFFFF"/>
              </a:solidFill>
              <a:latin typeface="Segoe UI Variable Text Semibold" pitchFamily="2" charset="0"/>
            </a:endParaRPr>
          </a:p>
          <a:p>
            <a:pPr algn="just">
              <a:lnSpc>
                <a:spcPts val="3100"/>
              </a:lnSpc>
              <a:spcBef>
                <a:spcPct val="0"/>
              </a:spcBef>
            </a:pPr>
            <a:endParaRPr lang="en-US" sz="3200" spc="-130" dirty="0">
              <a:solidFill>
                <a:srgbClr val="FFFFFF"/>
              </a:solidFill>
              <a:latin typeface="Segoe UI Variable Text Semibold" pitchFamily="2" charset="0"/>
            </a:endParaRPr>
          </a:p>
          <a:p>
            <a:pPr algn="just">
              <a:lnSpc>
                <a:spcPts val="3100"/>
              </a:lnSpc>
              <a:spcBef>
                <a:spcPct val="0"/>
              </a:spcBef>
            </a:pPr>
            <a:endParaRPr lang="en-US" sz="3200" spc="-130" dirty="0">
              <a:solidFill>
                <a:srgbClr val="FFFFFF"/>
              </a:solidFill>
              <a:latin typeface="Segoe UI Variable Text Semibold" pitchFamily="2" charset="0"/>
            </a:endParaRPr>
          </a:p>
          <a:p>
            <a:pPr algn="just">
              <a:lnSpc>
                <a:spcPts val="3100"/>
              </a:lnSpc>
              <a:spcBef>
                <a:spcPct val="0"/>
              </a:spcBef>
            </a:pPr>
            <a:endParaRPr lang="en-US" sz="3200" spc="-130" dirty="0">
              <a:solidFill>
                <a:srgbClr val="FFFFFF"/>
              </a:solidFill>
              <a:latin typeface="Segoe UI Variable Text Semibold" pitchFamily="2" charset="0"/>
            </a:endParaRPr>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Neural Network</a:t>
            </a:r>
            <a:endParaRPr lang="en-US" sz="4400" spc="-336" dirty="0">
              <a:solidFill>
                <a:srgbClr val="FFFFFF"/>
              </a:solidFill>
              <a:latin typeface="Inter Bold" panose="020B0802030000000004"/>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139933" y="1028700"/>
            <a:ext cx="11139898" cy="8229600"/>
          </a:xfrm>
          <a:custGeom>
            <a:avLst/>
            <a:gdLst/>
            <a:ahLst/>
            <a:cxnLst/>
            <a:rect l="l" t="t" r="r" b="b"/>
            <a:pathLst>
              <a:path w="11139898" h="8229600">
                <a:moveTo>
                  <a:pt x="0" y="0"/>
                </a:moveTo>
                <a:lnTo>
                  <a:pt x="11139898" y="0"/>
                </a:lnTo>
                <a:lnTo>
                  <a:pt x="11139898" y="8229600"/>
                </a:lnTo>
                <a:lnTo>
                  <a:pt x="0" y="8229600"/>
                </a:lnTo>
                <a:lnTo>
                  <a:pt x="0" y="0"/>
                </a:lnTo>
                <a:close/>
              </a:path>
            </a:pathLst>
          </a:custGeom>
          <a:blipFill>
            <a:blip r:embed="rId1"/>
            <a:stretch>
              <a:fillRect/>
            </a:stretch>
          </a:blipFill>
        </p:spPr>
        <p:txBody>
          <a:bodyPr/>
          <a:lstStyle/>
          <a:p>
            <a:endParaRPr lang="en-IN"/>
          </a:p>
        </p:txBody>
      </p:sp>
      <p:sp>
        <p:nvSpPr>
          <p:cNvPr id="11" name="Freeform 11"/>
          <p:cNvSpPr/>
          <p:nvPr/>
        </p:nvSpPr>
        <p:spPr>
          <a:xfrm rot="-8822129">
            <a:off x="14199153" y="3642979"/>
            <a:ext cx="16888130" cy="11821691"/>
          </a:xfrm>
          <a:custGeom>
            <a:avLst/>
            <a:gdLst/>
            <a:ahLst/>
            <a:cxnLst/>
            <a:rect l="l" t="t" r="r" b="b"/>
            <a:pathLst>
              <a:path w="16888130" h="11821691">
                <a:moveTo>
                  <a:pt x="0" y="0"/>
                </a:moveTo>
                <a:lnTo>
                  <a:pt x="16888131" y="0"/>
                </a:lnTo>
                <a:lnTo>
                  <a:pt x="16888131" y="11821692"/>
                </a:lnTo>
                <a:lnTo>
                  <a:pt x="0" y="11821692"/>
                </a:lnTo>
                <a:lnTo>
                  <a:pt x="0" y="0"/>
                </a:lnTo>
                <a:close/>
              </a:path>
            </a:pathLst>
          </a:custGeom>
          <a:blipFill>
            <a:blip r:embed="rId2"/>
            <a:stretch>
              <a:fillRect/>
            </a:stretch>
          </a:blipFill>
        </p:spPr>
        <p:txBody>
          <a:bodyPr/>
          <a:lstStyle/>
          <a:p>
            <a:endParaRPr lang="en-IN"/>
          </a:p>
        </p:txBody>
      </p:sp>
      <p:sp>
        <p:nvSpPr>
          <p:cNvPr id="4" name="TextBox 3"/>
          <p:cNvSpPr txBox="1"/>
          <p:nvPr/>
        </p:nvSpPr>
        <p:spPr>
          <a:xfrm>
            <a:off x="533400" y="266700"/>
            <a:ext cx="10518140" cy="897233"/>
          </a:xfrm>
          <a:prstGeom prst="rect">
            <a:avLst/>
          </a:prstGeom>
        </p:spPr>
        <p:txBody>
          <a:bodyPr wrap="square" lIns="0" tIns="0" rIns="0" bIns="0" rtlCol="0" anchor="t">
            <a:spAutoFit/>
          </a:bodyPr>
          <a:lstStyle/>
          <a:p>
            <a:pPr marL="0" lvl="0" indent="0">
              <a:lnSpc>
                <a:spcPts val="8000"/>
              </a:lnSpc>
              <a:spcBef>
                <a:spcPct val="0"/>
              </a:spcBef>
            </a:pPr>
            <a:r>
              <a:rPr lang="en-US" sz="4400" spc="-335" dirty="0">
                <a:solidFill>
                  <a:srgbClr val="FFFFFF"/>
                </a:solidFill>
                <a:latin typeface="Segoe UI Variable Text Semibold" pitchFamily="2" charset="0"/>
              </a:rPr>
              <a:t>Problem Statement</a:t>
            </a:r>
            <a:endParaRPr lang="en-US" sz="4400" spc="-335" dirty="0">
              <a:solidFill>
                <a:srgbClr val="FFFFFF"/>
              </a:solidFill>
              <a:latin typeface="Segoe UI Variable Text Semibold" pitchFamily="2" charset="0"/>
            </a:endParaRPr>
          </a:p>
        </p:txBody>
      </p:sp>
      <p:grpSp>
        <p:nvGrpSpPr>
          <p:cNvPr id="5" name="Group 3"/>
          <p:cNvGrpSpPr/>
          <p:nvPr/>
        </p:nvGrpSpPr>
        <p:grpSpPr>
          <a:xfrm>
            <a:off x="762000" y="2054225"/>
            <a:ext cx="16230600" cy="7641635"/>
            <a:chOff x="0" y="0"/>
            <a:chExt cx="2877808" cy="1354920"/>
          </a:xfrm>
        </p:grpSpPr>
        <p:sp>
          <p:nvSpPr>
            <p:cNvPr id="7"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a:p>
          </p:txBody>
        </p:sp>
        <p:sp>
          <p:nvSpPr>
            <p:cNvPr id="8"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9" name="TextBox 6"/>
          <p:cNvSpPr txBox="1"/>
          <p:nvPr/>
        </p:nvSpPr>
        <p:spPr>
          <a:xfrm>
            <a:off x="1295400" y="2712720"/>
            <a:ext cx="15235555" cy="5520055"/>
          </a:xfrm>
          <a:prstGeom prst="rect">
            <a:avLst/>
          </a:prstGeom>
        </p:spPr>
        <p:txBody>
          <a:bodyPr lIns="0" tIns="0" rIns="0" bIns="0" rtlCol="0" anchor="t">
            <a:noAutofit/>
          </a:bodyPr>
          <a:lstStyle/>
          <a:p>
            <a:pPr algn="just">
              <a:lnSpc>
                <a:spcPts val="3710"/>
              </a:lnSpc>
            </a:pPr>
            <a:r>
              <a:rPr lang="en-US" sz="3200" dirty="0">
                <a:solidFill>
                  <a:srgbClr val="FFFFFF"/>
                </a:solidFill>
                <a:latin typeface="Segoe UI Variable Text Semibold" pitchFamily="2" charset="0"/>
              </a:rPr>
              <a:t>Nowadays, instructorsare often overwhelmed by the amounts of essay correction they need to grade everyday. Traditional methods of evaluation consumes ample amounts of time and heavily relies on manualefforts. Besides, it can also be inconsistent and biased at times.</a:t>
            </a:r>
            <a:endParaRPr lang="en-US" sz="3200" dirty="0">
              <a:solidFill>
                <a:srgbClr val="FFFFFF"/>
              </a:solidFill>
              <a:latin typeface="Segoe UI Variable Text Semibold" pitchFamily="2" charset="0"/>
            </a:endParaRPr>
          </a:p>
          <a:p>
            <a:pPr algn="just">
              <a:lnSpc>
                <a:spcPts val="3710"/>
              </a:lnSpc>
            </a:pPr>
            <a:endParaRPr lang="en-US" sz="3200" dirty="0">
              <a:solidFill>
                <a:srgbClr val="FFFFFF"/>
              </a:solidFill>
              <a:latin typeface="Segoe UI Variable Text Semibold" pitchFamily="2" charset="0"/>
            </a:endParaRPr>
          </a:p>
          <a:p>
            <a:pPr algn="just">
              <a:lnSpc>
                <a:spcPts val="3710"/>
              </a:lnSpc>
            </a:pPr>
            <a:r>
              <a:rPr lang="en-US" sz="3200" dirty="0">
                <a:solidFill>
                  <a:srgbClr val="FFFFFF"/>
                </a:solidFill>
                <a:latin typeface="Segoe UI Variable Text Semibold" pitchFamily="2" charset="0"/>
              </a:rPr>
              <a:t>Lack of an efficient system that can do this job instead ofthe actual person, thereby saving some time, triggered us with this idea.</a:t>
            </a:r>
            <a:endParaRPr lang="en-US" sz="3200" dirty="0">
              <a:solidFill>
                <a:srgbClr val="FFFFFF"/>
              </a:solidFill>
              <a:latin typeface="Segoe UI Variable Text Semibold" pitchFamily="2" charset="0"/>
            </a:endParaRPr>
          </a:p>
          <a:p>
            <a:pPr algn="just">
              <a:lnSpc>
                <a:spcPts val="3710"/>
              </a:lnSpc>
            </a:pPr>
            <a:endParaRPr lang="en-US" sz="3200" dirty="0">
              <a:solidFill>
                <a:srgbClr val="FFFFFF"/>
              </a:solidFill>
              <a:latin typeface="Segoe UI Variable Text Semibold" pitchFamily="2" charset="0"/>
            </a:endParaRPr>
          </a:p>
          <a:p>
            <a:pPr algn="just">
              <a:lnSpc>
                <a:spcPts val="3710"/>
              </a:lnSpc>
            </a:pPr>
            <a:r>
              <a:rPr lang="en-US" sz="3200" dirty="0">
                <a:solidFill>
                  <a:srgbClr val="FFFFFF"/>
                </a:solidFill>
                <a:latin typeface="Segoe UI Variable Text Semibold" pitchFamily="2" charset="0"/>
              </a:rPr>
              <a:t>This paved ways for our project idea that can summarize the essay andgrade it accordingly. The summarized essay will serve as a quick review option if the instructor choosesto re-verify the grade assigned.</a:t>
            </a:r>
            <a:endParaRPr lang="en-US" sz="3200" dirty="0">
              <a:solidFill>
                <a:srgbClr val="FFFFFF"/>
              </a:solidFill>
              <a:latin typeface="Segoe UI Variable Text Semibold" pitchFamily="2" charset="0"/>
            </a:endParaRPr>
          </a:p>
          <a:p>
            <a:pPr algn="just">
              <a:lnSpc>
                <a:spcPts val="3710"/>
              </a:lnSpc>
            </a:pPr>
            <a:endParaRPr lang="en-US" sz="3200" dirty="0">
              <a:solidFill>
                <a:srgbClr val="FFFFFF"/>
              </a:solidFill>
              <a:latin typeface="Segoe UI Variable Text Semibold" pitchFamily="2" charset="0"/>
            </a:endParaRPr>
          </a:p>
          <a:p>
            <a:pPr algn="just">
              <a:lnSpc>
                <a:spcPts val="3710"/>
              </a:lnSpc>
            </a:pPr>
            <a:endParaRPr lang="en-US" sz="3200" dirty="0">
              <a:solidFill>
                <a:srgbClr val="FFFFFF"/>
              </a:solidFill>
              <a:latin typeface="Segoe UI Variable Text Semibold"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924937" y="-50496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dirty="0"/>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Neural Network</a:t>
            </a:r>
            <a:endParaRPr lang="en-US" sz="4400" spc="-336" dirty="0">
              <a:solidFill>
                <a:srgbClr val="FFFFFF"/>
              </a:solidFill>
              <a:latin typeface="Inter Bold" panose="020B0802030000000004"/>
            </a:endParaRPr>
          </a:p>
        </p:txBody>
      </p:sp>
      <p:pic>
        <p:nvPicPr>
          <p:cNvPr id="5" name="Picture 4"/>
          <p:cNvPicPr>
            <a:picLocks noChangeAspect="1"/>
          </p:cNvPicPr>
          <p:nvPr/>
        </p:nvPicPr>
        <p:blipFill>
          <a:blip r:embed="rId2"/>
          <a:stretch>
            <a:fillRect/>
          </a:stretch>
        </p:blipFill>
        <p:spPr>
          <a:xfrm>
            <a:off x="879914" y="1790700"/>
            <a:ext cx="8264086" cy="7010400"/>
          </a:xfrm>
          <a:prstGeom prst="rect">
            <a:avLst/>
          </a:prstGeom>
        </p:spPr>
      </p:pic>
      <p:pic>
        <p:nvPicPr>
          <p:cNvPr id="8" name="Picture 7"/>
          <p:cNvPicPr>
            <a:picLocks noChangeAspect="1"/>
          </p:cNvPicPr>
          <p:nvPr/>
        </p:nvPicPr>
        <p:blipFill>
          <a:blip r:embed="rId3"/>
          <a:stretch>
            <a:fillRect/>
          </a:stretch>
        </p:blipFill>
        <p:spPr>
          <a:xfrm>
            <a:off x="9372599" y="1828800"/>
            <a:ext cx="8610601" cy="6743700"/>
          </a:xfrm>
          <a:prstGeom prst="rect">
            <a:avLst/>
          </a:prstGeom>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924937" y="-50496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dirty="0"/>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Neural Network</a:t>
            </a:r>
            <a:endParaRPr lang="en-US" sz="4400" spc="-336" dirty="0">
              <a:solidFill>
                <a:srgbClr val="FFFFFF"/>
              </a:solidFill>
              <a:latin typeface="Inter Bold" panose="020B0802030000000004"/>
            </a:endParaRPr>
          </a:p>
        </p:txBody>
      </p:sp>
      <p:pic>
        <p:nvPicPr>
          <p:cNvPr id="5" name="Picture 4"/>
          <p:cNvPicPr>
            <a:picLocks noChangeAspect="1"/>
          </p:cNvPicPr>
          <p:nvPr/>
        </p:nvPicPr>
        <p:blipFill>
          <a:blip r:embed="rId2"/>
          <a:stretch>
            <a:fillRect/>
          </a:stretch>
        </p:blipFill>
        <p:spPr>
          <a:xfrm>
            <a:off x="609601" y="1714500"/>
            <a:ext cx="9220200" cy="4790689"/>
          </a:xfrm>
          <a:prstGeom prst="rect">
            <a:avLst/>
          </a:prstGeom>
        </p:spPr>
      </p:pic>
      <p:pic>
        <p:nvPicPr>
          <p:cNvPr id="8" name="Picture 7"/>
          <p:cNvPicPr>
            <a:picLocks noChangeAspect="1"/>
          </p:cNvPicPr>
          <p:nvPr/>
        </p:nvPicPr>
        <p:blipFill>
          <a:blip r:embed="rId3"/>
          <a:stretch>
            <a:fillRect/>
          </a:stretch>
        </p:blipFill>
        <p:spPr>
          <a:xfrm>
            <a:off x="10058400" y="1500970"/>
            <a:ext cx="7774650" cy="6842930"/>
          </a:xfrm>
          <a:prstGeom prst="rect">
            <a:avLst/>
          </a:prstGeom>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924937" y="-50496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dirty="0"/>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After hyperparameter tuning: neural network</a:t>
            </a:r>
            <a:endParaRPr lang="en-US" sz="4400" spc="-336" dirty="0">
              <a:solidFill>
                <a:srgbClr val="FFFFFF"/>
              </a:solidFill>
              <a:latin typeface="Segoe UI Variable Text Semibold" pitchFamily="2" charset="0"/>
            </a:endParaRPr>
          </a:p>
        </p:txBody>
      </p:sp>
      <p:pic>
        <p:nvPicPr>
          <p:cNvPr id="5" name="Picture 4"/>
          <p:cNvPicPr>
            <a:picLocks noChangeAspect="1"/>
          </p:cNvPicPr>
          <p:nvPr/>
        </p:nvPicPr>
        <p:blipFill>
          <a:blip r:embed="rId2"/>
          <a:stretch>
            <a:fillRect/>
          </a:stretch>
        </p:blipFill>
        <p:spPr>
          <a:xfrm>
            <a:off x="1752600" y="1711169"/>
            <a:ext cx="15087600" cy="7977031"/>
          </a:xfrm>
          <a:prstGeom prst="rect">
            <a:avLst/>
          </a:prstGeom>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924937" y="-50496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dirty="0"/>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After hyperparameter tuning: neural network</a:t>
            </a:r>
            <a:endParaRPr lang="en-US" sz="4400" spc="-336" dirty="0">
              <a:solidFill>
                <a:srgbClr val="FFFFFF"/>
              </a:solidFill>
              <a:latin typeface="Segoe UI Variable Text Semibold" pitchFamily="2" charset="0"/>
            </a:endParaRPr>
          </a:p>
        </p:txBody>
      </p:sp>
      <p:pic>
        <p:nvPicPr>
          <p:cNvPr id="6" name="Picture 5"/>
          <p:cNvPicPr>
            <a:picLocks noChangeAspect="1"/>
          </p:cNvPicPr>
          <p:nvPr/>
        </p:nvPicPr>
        <p:blipFill>
          <a:blip r:embed="rId2"/>
          <a:stretch>
            <a:fillRect/>
          </a:stretch>
        </p:blipFill>
        <p:spPr>
          <a:xfrm>
            <a:off x="418757" y="1714500"/>
            <a:ext cx="8698568" cy="6088147"/>
          </a:xfrm>
          <a:prstGeom prst="rect">
            <a:avLst/>
          </a:prstGeom>
        </p:spPr>
      </p:pic>
      <p:pic>
        <p:nvPicPr>
          <p:cNvPr id="8" name="Picture 7"/>
          <p:cNvPicPr>
            <a:picLocks noChangeAspect="1"/>
          </p:cNvPicPr>
          <p:nvPr/>
        </p:nvPicPr>
        <p:blipFill>
          <a:blip r:embed="rId3"/>
          <a:stretch>
            <a:fillRect/>
          </a:stretch>
        </p:blipFill>
        <p:spPr>
          <a:xfrm>
            <a:off x="9525000" y="1688280"/>
            <a:ext cx="8153400" cy="5699053"/>
          </a:xfrm>
          <a:prstGeom prst="rect">
            <a:avLst/>
          </a:prstGeom>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924937" y="-50496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dirty="0"/>
          </a:p>
        </p:txBody>
      </p:sp>
      <p:sp>
        <p:nvSpPr>
          <p:cNvPr id="6" name="TextBox 6"/>
          <p:cNvSpPr txBox="1"/>
          <p:nvPr/>
        </p:nvSpPr>
        <p:spPr>
          <a:xfrm>
            <a:off x="838200" y="1943100"/>
            <a:ext cx="16342767" cy="6758305"/>
          </a:xfrm>
          <a:prstGeom prst="rect">
            <a:avLst/>
          </a:prstGeom>
        </p:spPr>
        <p:txBody>
          <a:bodyPr wrap="square" lIns="0" tIns="0" rIns="0" bIns="0" rtlCol="0" anchor="t">
            <a:spAutoFit/>
          </a:bodyPr>
          <a:lstStyle/>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Dense Layers: Fully connectedlayers with a variablenumber of units (units1 and units2), both using </a:t>
            </a:r>
            <a:r>
              <a:rPr lang="en-US" sz="3200" spc="-130" dirty="0" err="1">
                <a:solidFill>
                  <a:srgbClr val="FFFFFF"/>
                </a:solidFill>
                <a:latin typeface="Segoe UI Variable Text Semibold" pitchFamily="2" charset="0"/>
              </a:rPr>
              <a:t>ReLU</a:t>
            </a:r>
            <a:r>
              <a:rPr lang="en-US" sz="3200" spc="-130" dirty="0">
                <a:solidFill>
                  <a:srgbClr val="FFFFFF"/>
                </a:solidFill>
                <a:latin typeface="Segoe UI Variable Text Semibold" pitchFamily="2" charset="0"/>
              </a:rPr>
              <a:t> activationfunctions. The number of units for theselayers is chosenbased on the hyperparameter search spacedefined for units1and units2.</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Dropout Layers: Used to prevent overfittingby randomlysetting a fractionof input units to 0 duringtraining. Dropout rates (dropout1 and dropout2) are alsovariable.</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Output Layer: A </a:t>
            </a:r>
            <a:r>
              <a:rPr lang="en-US" sz="3200" spc="-130" dirty="0" err="1">
                <a:solidFill>
                  <a:srgbClr val="FFFFFF"/>
                </a:solidFill>
                <a:latin typeface="Segoe UI Variable Text Semibold" pitchFamily="2" charset="0"/>
              </a:rPr>
              <a:t>softmax</a:t>
            </a:r>
            <a:r>
              <a:rPr lang="en-US" sz="3200" spc="-130" dirty="0">
                <a:solidFill>
                  <a:srgbClr val="FFFFFF"/>
                </a:solidFill>
                <a:latin typeface="Segoe UI Variable Text Semibold" pitchFamily="2" charset="0"/>
              </a:rPr>
              <a:t>layer suitable for multi-classclassification with 11 outputclasses.</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Optimization and Compilation:</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The learningrate for the Adamoptimizer is varied within a specified range using a logarithmic scale (sampling='LOG'), which is effective forexploring orders ofmagnitude.</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The model uses </a:t>
            </a:r>
            <a:r>
              <a:rPr lang="en-US" sz="3200" spc="-130" dirty="0" err="1">
                <a:solidFill>
                  <a:srgbClr val="FFFFFF"/>
                </a:solidFill>
                <a:latin typeface="Segoe UI Variable Text Semibold" pitchFamily="2" charset="0"/>
              </a:rPr>
              <a:t>sparse_categorical_crossentropy</a:t>
            </a:r>
            <a:r>
              <a:rPr lang="en-US" sz="3200" spc="-130" dirty="0">
                <a:solidFill>
                  <a:srgbClr val="FFFFFF"/>
                </a:solidFill>
                <a:latin typeface="Segoe UI Variable Text Semibold" pitchFamily="2" charset="0"/>
              </a:rPr>
              <a:t> as the lossfunction, which is typical for multi-class classificationtasks where labels areprovided as integers.</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Kera's Tuner Configuration:</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Random Search: A tunerthat performs a randomsearch on hyperparameters, optimizingfor </a:t>
            </a:r>
            <a:r>
              <a:rPr lang="en-US" sz="3200" spc="-130" dirty="0" err="1">
                <a:solidFill>
                  <a:srgbClr val="FFFFFF"/>
                </a:solidFill>
                <a:latin typeface="Segoe UI Variable Text Semibold" pitchFamily="2" charset="0"/>
              </a:rPr>
              <a:t>val_accuracy</a:t>
            </a:r>
            <a:r>
              <a:rPr lang="en-US" sz="3200" spc="-130" dirty="0">
                <a:solidFill>
                  <a:srgbClr val="FFFFFF"/>
                </a:solidFill>
                <a:latin typeface="Segoe UI Variable Text Semibold" pitchFamily="2" charset="0"/>
              </a:rPr>
              <a:t>.</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The search evaluates 10 differentconfigurations (</a:t>
            </a:r>
            <a:r>
              <a:rPr lang="en-US" sz="3200" spc="-130" dirty="0" err="1">
                <a:solidFill>
                  <a:srgbClr val="FFFFFF"/>
                </a:solidFill>
                <a:latin typeface="Segoe UI Variable Text Semibold" pitchFamily="2" charset="0"/>
              </a:rPr>
              <a:t>max_trials</a:t>
            </a:r>
            <a:r>
              <a:rPr lang="en-US" sz="3200" spc="-130" dirty="0">
                <a:solidFill>
                  <a:srgbClr val="FFFFFF"/>
                </a:solidFill>
                <a:latin typeface="Segoe UI Variable Text Semibold" pitchFamily="2" charset="0"/>
              </a:rPr>
              <a:t>=10) with each configuration run once (</a:t>
            </a:r>
            <a:r>
              <a:rPr lang="en-US" sz="3200" spc="-130" dirty="0" err="1">
                <a:solidFill>
                  <a:srgbClr val="FFFFFF"/>
                </a:solidFill>
                <a:latin typeface="Segoe UI Variable Text Semibold" pitchFamily="2" charset="0"/>
              </a:rPr>
              <a:t>executions_per_trial</a:t>
            </a:r>
            <a:r>
              <a:rPr lang="en-US" sz="3200" spc="-130" dirty="0">
                <a:solidFill>
                  <a:srgbClr val="FFFFFF"/>
                </a:solidFill>
                <a:latin typeface="Segoe UI Variable Text Semibold" pitchFamily="2" charset="0"/>
              </a:rPr>
              <a:t>=1).</a:t>
            </a:r>
            <a:endParaRPr lang="en-US" sz="3200" spc="-130" dirty="0">
              <a:solidFill>
                <a:srgbClr val="FFFFFF"/>
              </a:solidFill>
              <a:latin typeface="Segoe UI Variable Text Semibold" pitchFamily="2" charset="0"/>
            </a:endParaRPr>
          </a:p>
          <a:p>
            <a:pPr marL="457200" indent="-457200" algn="just">
              <a:lnSpc>
                <a:spcPts val="3100"/>
              </a:lnSpc>
              <a:spcBef>
                <a:spcPct val="0"/>
              </a:spcBef>
              <a:buFont typeface="Arial" panose="020B0604020202020204" pitchFamily="34" charset="0"/>
              <a:buChar char="•"/>
            </a:pPr>
            <a:r>
              <a:rPr lang="en-US" sz="3200" spc="-130" dirty="0">
                <a:solidFill>
                  <a:srgbClr val="FFFFFF"/>
                </a:solidFill>
                <a:latin typeface="Segoe UI Variable Text Semibold" pitchFamily="2" charset="0"/>
              </a:rPr>
              <a:t>The directory and projectname specifywhere trial data isstored</a:t>
            </a:r>
            <a:endParaRPr lang="en-US" sz="3200" spc="-130" dirty="0">
              <a:solidFill>
                <a:srgbClr val="FFFFFF"/>
              </a:solidFill>
              <a:latin typeface="Segoe UI Variable Text Semibold" pitchFamily="2" charset="0"/>
            </a:endParaRPr>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After hyperparameter tuning: neural network</a:t>
            </a:r>
            <a:endParaRPr lang="en-US" sz="4400" spc="-336" dirty="0">
              <a:solidFill>
                <a:srgbClr val="FFFFFF"/>
              </a:solidFill>
              <a:latin typeface="Segoe UI Variable Text Semibold" pitchFamily="2" charset="0"/>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134670">
            <a:off x="10205452" y="32323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a:p>
        </p:txBody>
      </p:sp>
      <p:sp>
        <p:nvSpPr>
          <p:cNvPr id="12" name="TextBox 12"/>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After hyperparameter tuning: Logistic Regression</a:t>
            </a:r>
            <a:endParaRPr lang="en-US" sz="4400" spc="-336" dirty="0">
              <a:solidFill>
                <a:srgbClr val="FFFFFF"/>
              </a:solidFill>
              <a:latin typeface="Segoe UI Variable Text Semibold" pitchFamily="2" charset="0"/>
            </a:endParaRPr>
          </a:p>
        </p:txBody>
      </p:sp>
      <p:pic>
        <p:nvPicPr>
          <p:cNvPr id="9" name="Picture 8"/>
          <p:cNvPicPr>
            <a:picLocks noChangeAspect="1"/>
          </p:cNvPicPr>
          <p:nvPr/>
        </p:nvPicPr>
        <p:blipFill>
          <a:blip r:embed="rId2"/>
          <a:stretch>
            <a:fillRect/>
          </a:stretch>
        </p:blipFill>
        <p:spPr>
          <a:xfrm>
            <a:off x="609600" y="2019300"/>
            <a:ext cx="7543800" cy="6912723"/>
          </a:xfrm>
          <a:prstGeom prst="rect">
            <a:avLst/>
          </a:prstGeom>
        </p:spPr>
      </p:pic>
      <p:pic>
        <p:nvPicPr>
          <p:cNvPr id="11" name="Picture 10"/>
          <p:cNvPicPr>
            <a:picLocks noChangeAspect="1"/>
          </p:cNvPicPr>
          <p:nvPr/>
        </p:nvPicPr>
        <p:blipFill>
          <a:blip r:embed="rId3"/>
          <a:stretch>
            <a:fillRect/>
          </a:stretch>
        </p:blipFill>
        <p:spPr>
          <a:xfrm>
            <a:off x="8718985" y="2019300"/>
            <a:ext cx="8349815" cy="7293167"/>
          </a:xfrm>
          <a:prstGeom prst="rect">
            <a:avLst/>
          </a:prstGeom>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134670">
            <a:off x="10205452" y="32323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a:p>
        </p:txBody>
      </p:sp>
      <p:sp>
        <p:nvSpPr>
          <p:cNvPr id="12" name="TextBox 12"/>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After hyperparameter tuning: Logistic Regression</a:t>
            </a:r>
            <a:endParaRPr lang="en-US" sz="4400" spc="-336" dirty="0">
              <a:solidFill>
                <a:srgbClr val="FFFFFF"/>
              </a:solidFill>
              <a:latin typeface="Segoe UI Variable Text Semibold" pitchFamily="2" charset="0"/>
            </a:endParaRPr>
          </a:p>
        </p:txBody>
      </p:sp>
      <p:pic>
        <p:nvPicPr>
          <p:cNvPr id="5" name="Picture 4"/>
          <p:cNvPicPr>
            <a:picLocks noChangeAspect="1"/>
          </p:cNvPicPr>
          <p:nvPr/>
        </p:nvPicPr>
        <p:blipFill>
          <a:blip r:embed="rId2"/>
          <a:stretch>
            <a:fillRect/>
          </a:stretch>
        </p:blipFill>
        <p:spPr>
          <a:xfrm>
            <a:off x="640080" y="2057400"/>
            <a:ext cx="7360920" cy="6057900"/>
          </a:xfrm>
          <a:prstGeom prst="rect">
            <a:avLst/>
          </a:prstGeom>
        </p:spPr>
      </p:pic>
      <p:pic>
        <p:nvPicPr>
          <p:cNvPr id="7" name="Picture 6"/>
          <p:cNvPicPr>
            <a:picLocks noChangeAspect="1"/>
          </p:cNvPicPr>
          <p:nvPr/>
        </p:nvPicPr>
        <p:blipFill>
          <a:blip r:embed="rId3"/>
          <a:stretch>
            <a:fillRect/>
          </a:stretch>
        </p:blipFill>
        <p:spPr>
          <a:xfrm>
            <a:off x="8130898" y="2057400"/>
            <a:ext cx="7032902" cy="5905500"/>
          </a:xfrm>
          <a:prstGeom prst="rect">
            <a:avLst/>
          </a:prstGeom>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134670">
            <a:off x="10205452" y="32323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a:p>
        </p:txBody>
      </p:sp>
      <p:sp>
        <p:nvSpPr>
          <p:cNvPr id="6" name="TextBox 6"/>
          <p:cNvSpPr txBox="1"/>
          <p:nvPr/>
        </p:nvSpPr>
        <p:spPr>
          <a:xfrm>
            <a:off x="2209800" y="2180769"/>
            <a:ext cx="13030200" cy="5909310"/>
          </a:xfrm>
          <a:prstGeom prst="rect">
            <a:avLst/>
          </a:prstGeom>
        </p:spPr>
        <p:txBody>
          <a:bodyPr wrap="square" lIns="0" tIns="0" rIns="0" bIns="0" rtlCol="0" anchor="t">
            <a:spAutoFit/>
          </a:bodyPr>
          <a:lstStyle/>
          <a:p>
            <a:pPr algn="just">
              <a:spcBef>
                <a:spcPct val="0"/>
              </a:spcBef>
            </a:pPr>
            <a:r>
              <a:rPr lang="en-US" sz="2400" spc="-83" dirty="0">
                <a:solidFill>
                  <a:srgbClr val="FFFFFF"/>
                </a:solidFill>
                <a:latin typeface="Segoe UI Variable Text Semibold" pitchFamily="2" charset="0"/>
              </a:rPr>
              <a:t>Setting up </a:t>
            </a:r>
            <a:r>
              <a:rPr lang="en-US" sz="2400" spc="-83" dirty="0" err="1">
                <a:solidFill>
                  <a:srgbClr val="FFFFFF"/>
                </a:solidFill>
                <a:latin typeface="Segoe UI Variable Text Semibold" pitchFamily="2" charset="0"/>
              </a:rPr>
              <a:t>Gridsearch</a:t>
            </a:r>
            <a:r>
              <a:rPr lang="en-US" sz="2400" spc="-83" dirty="0">
                <a:solidFill>
                  <a:srgbClr val="FFFFFF"/>
                </a:solidFill>
                <a:latin typeface="Segoe UI Variable Text Semibold" pitchFamily="2" charset="0"/>
              </a:rPr>
              <a:t> CV:</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ParameterGrid: A dictionary (</a:t>
            </a:r>
            <a:r>
              <a:rPr lang="en-US" sz="2400" spc="-83" dirty="0" err="1">
                <a:solidFill>
                  <a:srgbClr val="FFFFFF"/>
                </a:solidFill>
                <a:latin typeface="Segoe UI Variable Text Semibold" pitchFamily="2" charset="0"/>
              </a:rPr>
              <a:t>param_grid</a:t>
            </a:r>
            <a:r>
              <a:rPr lang="en-US" sz="2400" spc="-83" dirty="0">
                <a:solidFill>
                  <a:srgbClr val="FFFFFF"/>
                </a:solidFill>
                <a:latin typeface="Segoe UI Variable Text Semibold" pitchFamily="2" charset="0"/>
              </a:rPr>
              <a:t>) definesthe space over which parametersshould be searched. This includes:</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C: Regularization strength, which inverselyscales with overfiting. Several values are tested from very weak tovery strong regularization.</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Solver: Different algorithms forsolving the optimization problem (newton-cg, </a:t>
            </a:r>
            <a:r>
              <a:rPr lang="en-US" sz="2400" spc="-83" dirty="0" err="1">
                <a:solidFill>
                  <a:srgbClr val="FFFFFF"/>
                </a:solidFill>
                <a:latin typeface="Segoe UI Variable Text Semibold" pitchFamily="2" charset="0"/>
              </a:rPr>
              <a:t>lbfgs</a:t>
            </a:r>
            <a:r>
              <a:rPr lang="en-US" sz="2400" spc="-83" dirty="0">
                <a:solidFill>
                  <a:srgbClr val="FFFFFF"/>
                </a:solidFill>
                <a:latin typeface="Segoe UI Variable Text Semibold" pitchFamily="2" charset="0"/>
              </a:rPr>
              <a:t>, </a:t>
            </a:r>
            <a:r>
              <a:rPr lang="en-US" sz="2400" spc="-83" dirty="0" err="1">
                <a:solidFill>
                  <a:srgbClr val="FFFFFF"/>
                </a:solidFill>
                <a:latin typeface="Segoe UI Variable Text Semibold" pitchFamily="2" charset="0"/>
              </a:rPr>
              <a:t>liblinear</a:t>
            </a:r>
            <a:r>
              <a:rPr lang="en-US" sz="2400" spc="-83" dirty="0">
                <a:solidFill>
                  <a:srgbClr val="FFFFFF"/>
                </a:solidFill>
                <a:latin typeface="Segoe UI Variable Text Semibold" pitchFamily="2" charset="0"/>
              </a:rPr>
              <a:t>). Each solver worksdifferently under various conditions and is suitable for different types of data.</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Penalty: The type of regularization applied (l2 indicates L2 regularization).</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Logistic Regression Configuration: The base model is configured with a high </a:t>
            </a:r>
            <a:r>
              <a:rPr lang="en-US" sz="2400" spc="-83" dirty="0" err="1">
                <a:solidFill>
                  <a:srgbClr val="FFFFFF"/>
                </a:solidFill>
                <a:latin typeface="Segoe UI Variable Text Semibold" pitchFamily="2" charset="0"/>
              </a:rPr>
              <a:t>max_iter</a:t>
            </a:r>
            <a:r>
              <a:rPr lang="en-US" sz="2400" spc="-83" dirty="0">
                <a:solidFill>
                  <a:srgbClr val="FFFFFF"/>
                </a:solidFill>
                <a:latin typeface="Segoe UI Variable Text Semibold" pitchFamily="2" charset="0"/>
              </a:rPr>
              <a:t> to ensure convergenceand set to handle multi-class classification automatically (</a:t>
            </a:r>
            <a:r>
              <a:rPr lang="en-US" sz="2400" spc="-83" dirty="0" err="1">
                <a:solidFill>
                  <a:srgbClr val="FFFFFF"/>
                </a:solidFill>
                <a:latin typeface="Segoe UI Variable Text Semibold" pitchFamily="2" charset="0"/>
              </a:rPr>
              <a:t>multi_class</a:t>
            </a:r>
            <a:r>
              <a:rPr lang="en-US" sz="2400" spc="-83" dirty="0">
                <a:solidFill>
                  <a:srgbClr val="FFFFFF"/>
                </a:solidFill>
                <a:latin typeface="Segoe UI Variable Text Semibold" pitchFamily="2" charset="0"/>
              </a:rPr>
              <a:t>='auto’).</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Grid Search Configuration: </a:t>
            </a:r>
            <a:r>
              <a:rPr lang="en-US" sz="2400" spc="-83" dirty="0" err="1">
                <a:solidFill>
                  <a:srgbClr val="FFFFFF"/>
                </a:solidFill>
                <a:latin typeface="Segoe UI Variable Text Semibold" pitchFamily="2" charset="0"/>
              </a:rPr>
              <a:t>GridSearchCV</a:t>
            </a:r>
            <a:r>
              <a:rPr lang="en-US" sz="2400" spc="-83" dirty="0">
                <a:solidFill>
                  <a:srgbClr val="FFFFFF"/>
                </a:solidFill>
                <a:latin typeface="Segoe UI Variable Text Semibold" pitchFamily="2" charset="0"/>
              </a:rPr>
              <a:t> is nitialized with the Logisic Regressionestimator, the parameter grid, and the strategy for cross-validation (cv=5 indicates 5-fold cross-validation). It aims to maximize accuracy (scoring='accuracy'), and it is settoperform computations in paralel (</a:t>
            </a:r>
            <a:r>
              <a:rPr lang="en-US" sz="2400" spc="-83" dirty="0" err="1">
                <a:solidFill>
                  <a:srgbClr val="FFFFFF"/>
                </a:solidFill>
                <a:latin typeface="Segoe UI Variable Text Semibold" pitchFamily="2" charset="0"/>
              </a:rPr>
              <a:t>n_jobs</a:t>
            </a:r>
            <a:r>
              <a:rPr lang="en-US" sz="2400" spc="-83" dirty="0">
                <a:solidFill>
                  <a:srgbClr val="FFFFFF"/>
                </a:solidFill>
                <a:latin typeface="Segoe UI Variable Text Semibold" pitchFamily="2" charset="0"/>
              </a:rPr>
              <a:t>=-1 uses all available CPU cores).</a:t>
            </a:r>
            <a:endParaRPr lang="en-US" sz="2400" spc="-83" dirty="0">
              <a:solidFill>
                <a:srgbClr val="FFFFFF"/>
              </a:solidFill>
              <a:latin typeface="Segoe UI Variable Text Semibold" pitchFamily="2" charset="0"/>
            </a:endParaRPr>
          </a:p>
        </p:txBody>
      </p:sp>
      <p:sp>
        <p:nvSpPr>
          <p:cNvPr id="12" name="TextBox 12"/>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After hyperparameter tuning: Logistic Regression</a:t>
            </a:r>
            <a:endParaRPr lang="en-US" sz="4400" spc="-336" dirty="0">
              <a:solidFill>
                <a:srgbClr val="FFFFFF"/>
              </a:solidFill>
              <a:latin typeface="Segoe UI Variable Text Semibold" pitchFamily="2" charset="0"/>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134670">
            <a:off x="10205452" y="32323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a:p>
        </p:txBody>
      </p:sp>
      <p:sp>
        <p:nvSpPr>
          <p:cNvPr id="12" name="TextBox 12"/>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After hyperparameter tuning: Decision Tree</a:t>
            </a:r>
            <a:endParaRPr lang="en-US" sz="4400" spc="-336" dirty="0">
              <a:solidFill>
                <a:srgbClr val="FFFFFF"/>
              </a:solidFill>
              <a:latin typeface="Segoe UI Variable Text Semibold" pitchFamily="2" charset="0"/>
            </a:endParaRPr>
          </a:p>
        </p:txBody>
      </p:sp>
      <p:pic>
        <p:nvPicPr>
          <p:cNvPr id="5" name="Picture 4"/>
          <p:cNvPicPr>
            <a:picLocks noChangeAspect="1"/>
          </p:cNvPicPr>
          <p:nvPr/>
        </p:nvPicPr>
        <p:blipFill>
          <a:blip r:embed="rId2"/>
          <a:stretch>
            <a:fillRect/>
          </a:stretch>
        </p:blipFill>
        <p:spPr>
          <a:xfrm>
            <a:off x="81242" y="2473892"/>
            <a:ext cx="7958466" cy="6098607"/>
          </a:xfrm>
          <a:prstGeom prst="rect">
            <a:avLst/>
          </a:prstGeom>
        </p:spPr>
      </p:pic>
      <p:pic>
        <p:nvPicPr>
          <p:cNvPr id="7" name="Picture 6"/>
          <p:cNvPicPr>
            <a:picLocks noChangeAspect="1"/>
          </p:cNvPicPr>
          <p:nvPr/>
        </p:nvPicPr>
        <p:blipFill>
          <a:blip r:embed="rId3"/>
          <a:stretch>
            <a:fillRect/>
          </a:stretch>
        </p:blipFill>
        <p:spPr>
          <a:xfrm>
            <a:off x="8839200" y="2398750"/>
            <a:ext cx="7231216" cy="6431450"/>
          </a:xfrm>
          <a:prstGeom prst="rect">
            <a:avLst/>
          </a:prstGeom>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134670">
            <a:off x="10205452" y="32323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a:p>
        </p:txBody>
      </p:sp>
      <p:sp>
        <p:nvSpPr>
          <p:cNvPr id="12" name="TextBox 12"/>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After hyperparameter tuning: Decision Tree</a:t>
            </a:r>
            <a:endParaRPr lang="en-US" sz="4400" spc="-336" dirty="0">
              <a:solidFill>
                <a:srgbClr val="FFFFFF"/>
              </a:solidFill>
              <a:latin typeface="Segoe UI Variable Text Semibold" pitchFamily="2" charset="0"/>
            </a:endParaRPr>
          </a:p>
        </p:txBody>
      </p:sp>
      <p:pic>
        <p:nvPicPr>
          <p:cNvPr id="6" name="Picture 5"/>
          <p:cNvPicPr>
            <a:picLocks noChangeAspect="1"/>
          </p:cNvPicPr>
          <p:nvPr/>
        </p:nvPicPr>
        <p:blipFill>
          <a:blip r:embed="rId2"/>
          <a:stretch>
            <a:fillRect/>
          </a:stretch>
        </p:blipFill>
        <p:spPr>
          <a:xfrm>
            <a:off x="609601" y="2171700"/>
            <a:ext cx="7924800" cy="5943600"/>
          </a:xfrm>
          <a:prstGeom prst="rect">
            <a:avLst/>
          </a:prstGeom>
        </p:spPr>
      </p:pic>
      <p:pic>
        <p:nvPicPr>
          <p:cNvPr id="9" name="Picture 8"/>
          <p:cNvPicPr>
            <a:picLocks noChangeAspect="1"/>
          </p:cNvPicPr>
          <p:nvPr/>
        </p:nvPicPr>
        <p:blipFill>
          <a:blip r:embed="rId3"/>
          <a:stretch>
            <a:fillRect/>
          </a:stretch>
        </p:blipFill>
        <p:spPr>
          <a:xfrm>
            <a:off x="8991600" y="2239739"/>
            <a:ext cx="6553200" cy="5807521"/>
          </a:xfrm>
          <a:prstGeom prst="rect">
            <a:avLst/>
          </a:prstGeom>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0008" y="-3797743"/>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dirty="0"/>
          </a:p>
        </p:txBody>
      </p:sp>
      <p:sp>
        <p:nvSpPr>
          <p:cNvPr id="3" name="TextBox 3"/>
          <p:cNvSpPr txBox="1"/>
          <p:nvPr/>
        </p:nvSpPr>
        <p:spPr>
          <a:xfrm>
            <a:off x="609600" y="550005"/>
            <a:ext cx="16230600" cy="897233"/>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Model/Methodology</a:t>
            </a:r>
            <a:endParaRPr lang="en-US" sz="4400" spc="-336" dirty="0">
              <a:solidFill>
                <a:srgbClr val="FFFFFF"/>
              </a:solidFill>
              <a:latin typeface="Segoe UI Variable Text Semibold" pitchFamily="2" charset="0"/>
            </a:endParaRPr>
          </a:p>
        </p:txBody>
      </p:sp>
      <p:sp>
        <p:nvSpPr>
          <p:cNvPr id="9" name="TextBox 9"/>
          <p:cNvSpPr txBox="1"/>
          <p:nvPr/>
        </p:nvSpPr>
        <p:spPr>
          <a:xfrm>
            <a:off x="1028700" y="442124"/>
            <a:ext cx="943124" cy="179536"/>
          </a:xfrm>
          <a:prstGeom prst="rect">
            <a:avLst/>
          </a:prstGeom>
        </p:spPr>
        <p:txBody>
          <a:bodyPr lIns="0" tIns="0" rIns="0" bIns="0" rtlCol="0" anchor="t">
            <a:spAutoFit/>
          </a:bodyPr>
          <a:lstStyle/>
          <a:p>
            <a:pPr>
              <a:lnSpc>
                <a:spcPts val="1400"/>
              </a:lnSpc>
            </a:pPr>
            <a:r>
              <a:rPr lang="en-US" sz="1400" spc="-58" dirty="0">
                <a:solidFill>
                  <a:srgbClr val="000000"/>
                </a:solidFill>
                <a:latin typeface="Inter Bold" panose="020B0802030000000004"/>
              </a:rPr>
              <a:t>CSCE 530</a:t>
            </a:r>
            <a:endParaRPr lang="en-US" sz="1400" spc="-58" dirty="0">
              <a:solidFill>
                <a:srgbClr val="000000"/>
              </a:solidFill>
              <a:latin typeface="Inter Bold" panose="020B0802030000000004"/>
            </a:endParaRPr>
          </a:p>
        </p:txBody>
      </p:sp>
      <p:sp>
        <p:nvSpPr>
          <p:cNvPr id="4" name="TextBox 3"/>
          <p:cNvSpPr txBox="1"/>
          <p:nvPr/>
        </p:nvSpPr>
        <p:spPr>
          <a:xfrm>
            <a:off x="609600" y="1671544"/>
            <a:ext cx="16230600" cy="914161"/>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Overall Workflow Diagram</a:t>
            </a:r>
            <a:endParaRPr lang="en-US" sz="4400" spc="-336" dirty="0">
              <a:solidFill>
                <a:srgbClr val="FFFFFF"/>
              </a:solidFill>
              <a:latin typeface="Segoe UI Variable Text Semibold" pitchFamily="2" charset="0"/>
            </a:endParaRPr>
          </a:p>
        </p:txBody>
      </p:sp>
      <p:pic>
        <p:nvPicPr>
          <p:cNvPr id="6" name="Picture 5" descr="A close-up of a black and white card&#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437459"/>
            <a:ext cx="3412392" cy="9299536"/>
          </a:xfrm>
          <a:prstGeom prst="rect">
            <a:avLst/>
          </a:prstGeom>
        </p:spPr>
      </p:pic>
      <p:grpSp>
        <p:nvGrpSpPr>
          <p:cNvPr id="7" name="Group 3"/>
          <p:cNvGrpSpPr/>
          <p:nvPr/>
        </p:nvGrpSpPr>
        <p:grpSpPr>
          <a:xfrm>
            <a:off x="-685800" y="1237318"/>
            <a:ext cx="11492457" cy="9115335"/>
            <a:chOff x="0" y="-47625"/>
            <a:chExt cx="3168102" cy="1473453"/>
          </a:xfrm>
        </p:grpSpPr>
        <p:sp>
          <p:nvSpPr>
            <p:cNvPr id="8" name="Freeform 4"/>
            <p:cNvSpPr/>
            <p:nvPr/>
          </p:nvSpPr>
          <p:spPr>
            <a:xfrm>
              <a:off x="290294" y="70908"/>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10"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11" name="TextBox 6"/>
          <p:cNvSpPr txBox="1"/>
          <p:nvPr/>
        </p:nvSpPr>
        <p:spPr>
          <a:xfrm>
            <a:off x="1500262" y="2898262"/>
            <a:ext cx="8726468" cy="5520055"/>
          </a:xfrm>
          <a:prstGeom prst="rect">
            <a:avLst/>
          </a:prstGeom>
        </p:spPr>
        <p:txBody>
          <a:bodyPr lIns="0" tIns="0" rIns="0" bIns="0" rtlCol="0" anchor="t">
            <a:noAutofit/>
          </a:bodyPr>
          <a:lstStyle/>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Data Loading: Reading the data from files.</a:t>
            </a:r>
            <a:endParaRPr lang="en-US" sz="2400" dirty="0">
              <a:solidFill>
                <a:srgbClr val="FFFFFF"/>
              </a:solidFill>
              <a:latin typeface="Segoe UI Variable Text Semibold" pitchFamily="2" charset="0"/>
            </a:endParaRPr>
          </a:p>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Exploratory Data Analysis (EDA): Analyzing the data to understand patterns, distributions, and relationships.</a:t>
            </a:r>
            <a:endParaRPr lang="en-US" sz="2400" dirty="0">
              <a:solidFill>
                <a:srgbClr val="FFFFFF"/>
              </a:solidFill>
              <a:latin typeface="Segoe UI Variable Text Semibold" pitchFamily="2" charset="0"/>
            </a:endParaRPr>
          </a:p>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Data Preprocessing: Cleaning and preparing the data for the model.</a:t>
            </a:r>
            <a:endParaRPr lang="en-US" sz="2400" dirty="0">
              <a:solidFill>
                <a:srgbClr val="FFFFFF"/>
              </a:solidFill>
              <a:latin typeface="Segoe UI Variable Text Semibold" pitchFamily="2" charset="0"/>
            </a:endParaRPr>
          </a:p>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Feature Extraction: Converting text data into a format that can be used by machine learning models.</a:t>
            </a:r>
            <a:endParaRPr lang="en-US" sz="2400" dirty="0">
              <a:solidFill>
                <a:srgbClr val="FFFFFF"/>
              </a:solidFill>
              <a:latin typeface="Segoe UI Variable Text Semibold" pitchFamily="2" charset="0"/>
            </a:endParaRPr>
          </a:p>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Model Training: Developing machine learning models on the training dataset.</a:t>
            </a:r>
            <a:endParaRPr lang="en-US" sz="2400" dirty="0">
              <a:solidFill>
                <a:srgbClr val="FFFFFF"/>
              </a:solidFill>
              <a:latin typeface="Segoe UI Variable Text Semibold" pitchFamily="2" charset="0"/>
            </a:endParaRPr>
          </a:p>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Model Evaluation: Assessing the performance of the models.</a:t>
            </a:r>
            <a:endParaRPr lang="en-US" sz="2400" dirty="0">
              <a:solidFill>
                <a:srgbClr val="FFFFFF"/>
              </a:solidFill>
              <a:latin typeface="Segoe UI Variable Text Semibold" pitchFamily="2" charset="0"/>
            </a:endParaRPr>
          </a:p>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Hyperparameter Tuning: Optimizing the model parameters for better performance.</a:t>
            </a:r>
            <a:endParaRPr lang="en-US" sz="2400" dirty="0">
              <a:solidFill>
                <a:srgbClr val="FFFFFF"/>
              </a:solidFill>
              <a:latin typeface="Segoe UI Variable Text Semibold" pitchFamily="2" charset="0"/>
            </a:endParaRPr>
          </a:p>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Prediction and Analysis: Using the trained model to predict and analyze new data.</a:t>
            </a:r>
            <a:endParaRPr lang="en-US" sz="2400" dirty="0">
              <a:solidFill>
                <a:srgbClr val="FFFFFF"/>
              </a:solidFill>
              <a:latin typeface="Segoe UI Variable Text Semibold" pitchFamily="2" charset="0"/>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134670">
            <a:off x="10205452" y="3232301"/>
            <a:ext cx="13670662" cy="10099201"/>
          </a:xfrm>
          <a:custGeom>
            <a:avLst/>
            <a:gdLst/>
            <a:ahLst/>
            <a:cxnLst/>
            <a:rect l="l" t="t" r="r" b="b"/>
            <a:pathLst>
              <a:path w="13670662" h="10099201">
                <a:moveTo>
                  <a:pt x="0" y="0"/>
                </a:moveTo>
                <a:lnTo>
                  <a:pt x="13670662" y="0"/>
                </a:lnTo>
                <a:lnTo>
                  <a:pt x="13670662" y="10099202"/>
                </a:lnTo>
                <a:lnTo>
                  <a:pt x="0" y="10099202"/>
                </a:lnTo>
                <a:lnTo>
                  <a:pt x="0" y="0"/>
                </a:lnTo>
                <a:close/>
              </a:path>
            </a:pathLst>
          </a:custGeom>
          <a:blipFill>
            <a:blip r:embed="rId1"/>
            <a:stretch>
              <a:fillRect/>
            </a:stretch>
          </a:blipFill>
        </p:spPr>
        <p:txBody>
          <a:bodyPr/>
          <a:lstStyle/>
          <a:p>
            <a:endParaRPr lang="en-IN"/>
          </a:p>
        </p:txBody>
      </p:sp>
      <p:sp>
        <p:nvSpPr>
          <p:cNvPr id="6" name="TextBox 6"/>
          <p:cNvSpPr txBox="1"/>
          <p:nvPr/>
        </p:nvSpPr>
        <p:spPr>
          <a:xfrm>
            <a:off x="2209800" y="2180769"/>
            <a:ext cx="13030200" cy="6278245"/>
          </a:xfrm>
          <a:prstGeom prst="rect">
            <a:avLst/>
          </a:prstGeom>
        </p:spPr>
        <p:txBody>
          <a:bodyPr wrap="square" lIns="0" tIns="0" rIns="0" bIns="0" rtlCol="0" anchor="t">
            <a:spAutoFit/>
          </a:bodyPr>
          <a:lstStyle/>
          <a:p>
            <a:pPr algn="just">
              <a:spcBef>
                <a:spcPct val="0"/>
              </a:spcBef>
            </a:pPr>
            <a:r>
              <a:rPr lang="en-US" sz="2400" spc="-83" dirty="0">
                <a:solidFill>
                  <a:srgbClr val="FFFFFF"/>
                </a:solidFill>
                <a:latin typeface="Segoe UI Variable Text Semibold" pitchFamily="2" charset="0"/>
              </a:rPr>
              <a:t>Setting up </a:t>
            </a:r>
            <a:r>
              <a:rPr lang="en-US" sz="2400" spc="-83" dirty="0" err="1">
                <a:solidFill>
                  <a:srgbClr val="FFFFFF"/>
                </a:solidFill>
                <a:latin typeface="Segoe UI Variable Text Semibold" pitchFamily="2" charset="0"/>
              </a:rPr>
              <a:t>Gridsearch</a:t>
            </a:r>
            <a:r>
              <a:rPr lang="en-US" sz="2400" spc="-83" dirty="0">
                <a:solidFill>
                  <a:srgbClr val="FFFFFF"/>
                </a:solidFill>
                <a:latin typeface="Segoe UI Variable Text Semibold" pitchFamily="2" charset="0"/>
              </a:rPr>
              <a:t> CV:</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Paraeter Grid Definition: A dictionary (</a:t>
            </a:r>
            <a:r>
              <a:rPr lang="en-US" sz="2400" spc="-83" dirty="0" err="1">
                <a:solidFill>
                  <a:srgbClr val="FFFFFF"/>
                </a:solidFill>
                <a:latin typeface="Segoe UI Variable Text Semibold" pitchFamily="2" charset="0"/>
              </a:rPr>
              <a:t>param_gid</a:t>
            </a:r>
            <a:r>
              <a:rPr lang="en-US" sz="2400" spc="-83" dirty="0">
                <a:solidFill>
                  <a:srgbClr val="FFFFFF"/>
                </a:solidFill>
                <a:latin typeface="Segoe UI Variable Text Semibold" pitchFamily="2" charset="0"/>
              </a:rPr>
              <a:t>) is crated tspecify the rangeof values for varius hyperparameters of the DecisionTreeClassifier:</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err="1">
                <a:solidFill>
                  <a:srgbClr val="FFFFFF"/>
                </a:solidFill>
                <a:latin typeface="Segoe UI Variable Text Semibold" pitchFamily="2" charset="0"/>
              </a:rPr>
              <a:t>max_depth</a:t>
            </a:r>
            <a:r>
              <a:rPr lang="en-US" sz="2400" spc="-83" dirty="0">
                <a:solidFill>
                  <a:srgbClr val="FFFFFF"/>
                </a:solidFill>
                <a:latin typeface="Segoe UI Variable Text Semibold" pitchFamily="2" charset="0"/>
              </a:rPr>
              <a:t>: Contols the maxium deth (or levels) of the tree. Deepertrees can modl more comlex pattrns but are prone to overfitting.</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err="1">
                <a:solidFill>
                  <a:srgbClr val="FFFFFF"/>
                </a:solidFill>
                <a:latin typeface="Segoe UI Variable Text Semibold" pitchFamily="2" charset="0"/>
              </a:rPr>
              <a:t>min_samples_split</a:t>
            </a:r>
            <a:r>
              <a:rPr lang="en-US" sz="2400" spc="-83" dirty="0">
                <a:solidFill>
                  <a:srgbClr val="FFFFFF"/>
                </a:solidFill>
                <a:latin typeface="Segoe UI Variable Text Semibold" pitchFamily="2" charset="0"/>
              </a:rPr>
              <a:t>: The minimumnumber of saples required tosplit a internal node. Higher values prevet the modelrom learning overly specificpatterns, thus lowering the riskofoverfittng.</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err="1">
                <a:solidFill>
                  <a:srgbClr val="FFFFFF"/>
                </a:solidFill>
                <a:latin typeface="Segoe UI Variable Text Semibold" pitchFamily="2" charset="0"/>
              </a:rPr>
              <a:t>min_samples_leaf</a:t>
            </a:r>
            <a:r>
              <a:rPr lang="en-US" sz="2400" spc="-83" dirty="0">
                <a:solidFill>
                  <a:srgbClr val="FFFFFF"/>
                </a:solidFill>
                <a:latin typeface="Segoe UI Variable Text Semibold" pitchFamily="2" charset="0"/>
              </a:rPr>
              <a:t>: Theminimum number of samples a leaf node must have. This paameter further helps in controllingoverfitting.</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err="1">
                <a:solidFill>
                  <a:srgbClr val="FFFFFF"/>
                </a:solidFill>
                <a:latin typeface="Segoe UI Variable Text Semibold" pitchFamily="2" charset="0"/>
              </a:rPr>
              <a:t>GridSearchCV</a:t>
            </a:r>
            <a:r>
              <a:rPr lang="en-US" sz="2400" spc="-83" dirty="0">
                <a:solidFill>
                  <a:srgbClr val="FFFFFF"/>
                </a:solidFill>
                <a:latin typeface="Segoe UI Variable Text Semibold" pitchFamily="2" charset="0"/>
              </a:rPr>
              <a:t> Configuration: An instance of </a:t>
            </a:r>
            <a:r>
              <a:rPr lang="en-US" sz="2400" spc="-83" dirty="0" err="1">
                <a:solidFill>
                  <a:srgbClr val="FFFFFF"/>
                </a:solidFill>
                <a:latin typeface="Segoe UI Variable Text Semibold" pitchFamily="2" charset="0"/>
              </a:rPr>
              <a:t>GridSearhCV</a:t>
            </a:r>
            <a:r>
              <a:rPr lang="en-US" sz="2400" spc="-83" dirty="0">
                <a:solidFill>
                  <a:srgbClr val="FFFFFF"/>
                </a:solidFill>
                <a:latin typeface="Segoe UI Variable Text Semibold" pitchFamily="2" charset="0"/>
              </a:rPr>
              <a:t> is initializd with the Decison Tree Classifier as theetimator. It uses the definedpaameter grid to exploredifferent configrations. The seach straegy inclues:</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cv=5: 5-fold cross-validationto ensure the model's prformance is robstacross differen subsets of thedataset.</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scoring='accuracy': Optimization citerion is the accuracy of the predictions.</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a:solidFill>
                  <a:srgbClr val="FFFFFF"/>
                </a:solidFill>
                <a:latin typeface="Segoe UI Variable Text Semibold" pitchFamily="2" charset="0"/>
              </a:rPr>
              <a:t>vebose=1: Outputs detiled logging information during the training process.</a:t>
            </a:r>
            <a:endParaRPr lang="en-US" sz="2400" spc="-83" dirty="0">
              <a:solidFill>
                <a:srgbClr val="FFFFFF"/>
              </a:solidFill>
              <a:latin typeface="Segoe UI Variable Text Semibold" pitchFamily="2" charset="0"/>
            </a:endParaRPr>
          </a:p>
          <a:p>
            <a:pPr marL="342900" indent="-342900" algn="just">
              <a:spcBef>
                <a:spcPct val="0"/>
              </a:spcBef>
              <a:buFont typeface="Arial" panose="020B0604020202020204" pitchFamily="34" charset="0"/>
              <a:buChar char="•"/>
            </a:pPr>
            <a:r>
              <a:rPr lang="en-US" sz="2400" spc="-83" dirty="0" err="1">
                <a:solidFill>
                  <a:srgbClr val="FFFFFF"/>
                </a:solidFill>
                <a:latin typeface="Segoe UI Variable Text Semibold" pitchFamily="2" charset="0"/>
              </a:rPr>
              <a:t>n_jobs</a:t>
            </a:r>
            <a:r>
              <a:rPr lang="en-US" sz="2400" spc="-83" dirty="0">
                <a:solidFill>
                  <a:srgbClr val="FFFFFF"/>
                </a:solidFill>
                <a:latin typeface="Segoe UI Variable Text Semibold" pitchFamily="2" charset="0"/>
              </a:rPr>
              <a:t>=-1: Utilizes all available CPU core to parallelize the training.</a:t>
            </a:r>
            <a:endParaRPr lang="en-US" sz="2400" spc="-83" dirty="0">
              <a:solidFill>
                <a:srgbClr val="FFFFFF"/>
              </a:solidFill>
              <a:latin typeface="Segoe UI Variable Text Semibold" pitchFamily="2" charset="0"/>
            </a:endParaRPr>
          </a:p>
        </p:txBody>
      </p:sp>
      <p:sp>
        <p:nvSpPr>
          <p:cNvPr id="12" name="TextBox 12"/>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4" name="TextBox 3"/>
          <p:cNvSpPr txBox="1"/>
          <p:nvPr/>
        </p:nvSpPr>
        <p:spPr>
          <a:xfrm>
            <a:off x="609600" y="5988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Segoe UI Variable Text Semibold" pitchFamily="2" charset="0"/>
              </a:rPr>
              <a:t>After hyperparameter tuning: Decision Tree</a:t>
            </a:r>
            <a:endParaRPr lang="en-US" sz="4400" spc="-336" dirty="0">
              <a:solidFill>
                <a:srgbClr val="FFFFFF"/>
              </a:solidFill>
              <a:latin typeface="Segoe UI Variable Text Semibold" pitchFamily="2" charset="0"/>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916533" y="8030953"/>
            <a:ext cx="16230600" cy="1025525"/>
          </a:xfrm>
          <a:prstGeom prst="rect">
            <a:avLst/>
          </a:prstGeom>
        </p:spPr>
        <p:txBody>
          <a:bodyPr lIns="0" tIns="0" rIns="0" bIns="0" rtlCol="0" anchor="t">
            <a:spAutoFit/>
          </a:bodyPr>
          <a:lstStyle/>
          <a:p>
            <a:pPr marL="0" lvl="0" indent="0">
              <a:lnSpc>
                <a:spcPts val="8000"/>
              </a:lnSpc>
              <a:spcBef>
                <a:spcPct val="0"/>
              </a:spcBef>
            </a:pPr>
            <a:r>
              <a:rPr lang="en-US" sz="8000" spc="-336">
                <a:solidFill>
                  <a:srgbClr val="FFFFFF"/>
                </a:solidFill>
                <a:latin typeface="Inter Bold" panose="020B0802030000000004"/>
              </a:rPr>
              <a:t>Project Management</a:t>
            </a:r>
            <a:endParaRPr lang="en-US" sz="8000" spc="-336">
              <a:solidFill>
                <a:srgbClr val="FFFFFF"/>
              </a:solidFill>
              <a:latin typeface="Inter Bold" panose="020B0802030000000004"/>
            </a:endParaRPr>
          </a:p>
        </p:txBody>
      </p:sp>
      <p:sp>
        <p:nvSpPr>
          <p:cNvPr id="9" name="TextBox 9"/>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22" name="TextBox 8"/>
          <p:cNvSpPr txBox="1"/>
          <p:nvPr/>
        </p:nvSpPr>
        <p:spPr>
          <a:xfrm>
            <a:off x="1028700" y="442124"/>
            <a:ext cx="952500" cy="179536"/>
          </a:xfrm>
          <a:prstGeom prst="rect">
            <a:avLst/>
          </a:prstGeom>
        </p:spPr>
        <p:txBody>
          <a:bodyPr wrap="square" lIns="0" tIns="0" rIns="0" bIns="0" rtlCol="0" anchor="t">
            <a:spAutoFit/>
          </a:bodyPr>
          <a:lstStyle/>
          <a:p>
            <a:pPr>
              <a:lnSpc>
                <a:spcPts val="1400"/>
              </a:lnSpc>
            </a:pPr>
            <a:r>
              <a:rPr lang="en-US" sz="1400" spc="-58" dirty="0">
                <a:solidFill>
                  <a:srgbClr val="000000"/>
                </a:solidFill>
                <a:latin typeface="Inter Bold" panose="020B0802030000000004"/>
              </a:rPr>
              <a:t>CSCE 5300</a:t>
            </a:r>
            <a:endParaRPr lang="en-US" sz="1400" spc="-58" dirty="0">
              <a:solidFill>
                <a:srgbClr val="000000"/>
              </a:solidFill>
              <a:latin typeface="Inter Bold" panose="020B08020300000000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212622">
            <a:off x="12853930" y="4739935"/>
            <a:ext cx="9983145" cy="9958187"/>
          </a:xfrm>
          <a:custGeom>
            <a:avLst/>
            <a:gdLst/>
            <a:ahLst/>
            <a:cxnLst/>
            <a:rect l="l" t="t" r="r" b="b"/>
            <a:pathLst>
              <a:path w="9983145" h="9958187">
                <a:moveTo>
                  <a:pt x="0" y="0"/>
                </a:moveTo>
                <a:lnTo>
                  <a:pt x="9983145" y="0"/>
                </a:lnTo>
                <a:lnTo>
                  <a:pt x="9983145" y="9958187"/>
                </a:lnTo>
                <a:lnTo>
                  <a:pt x="0" y="9958187"/>
                </a:lnTo>
                <a:lnTo>
                  <a:pt x="0" y="0"/>
                </a:lnTo>
                <a:close/>
              </a:path>
            </a:pathLst>
          </a:custGeom>
          <a:blipFill>
            <a:blip r:embed="rId1">
              <a:alphaModFix amt="60000"/>
            </a:blip>
            <a:stretch>
              <a:fillRect/>
            </a:stretch>
          </a:blipFill>
        </p:spPr>
        <p:txBody>
          <a:bodyPr/>
          <a:lstStyle/>
          <a:p>
            <a:endParaRPr lang="en-IN"/>
          </a:p>
        </p:txBody>
      </p:sp>
      <p:sp>
        <p:nvSpPr>
          <p:cNvPr id="8" name="TextBox 8"/>
          <p:cNvSpPr txBox="1"/>
          <p:nvPr/>
        </p:nvSpPr>
        <p:spPr>
          <a:xfrm>
            <a:off x="1028700" y="442124"/>
            <a:ext cx="1289149"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Company Name</a:t>
            </a:r>
            <a:endParaRPr lang="en-US" sz="1400" spc="-58">
              <a:solidFill>
                <a:srgbClr val="000000"/>
              </a:solidFill>
              <a:latin typeface="Inter Bold" panose="020B0802030000000004"/>
            </a:endParaRPr>
          </a:p>
        </p:txBody>
      </p:sp>
      <p:sp>
        <p:nvSpPr>
          <p:cNvPr id="12" name="TextBox 12"/>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20" name="TextBox 8"/>
          <p:cNvSpPr txBox="1"/>
          <p:nvPr/>
        </p:nvSpPr>
        <p:spPr>
          <a:xfrm>
            <a:off x="1028700" y="442124"/>
            <a:ext cx="952500" cy="179536"/>
          </a:xfrm>
          <a:prstGeom prst="rect">
            <a:avLst/>
          </a:prstGeom>
        </p:spPr>
        <p:txBody>
          <a:bodyPr wrap="square" lIns="0" tIns="0" rIns="0" bIns="0" rtlCol="0" anchor="t">
            <a:spAutoFit/>
          </a:bodyPr>
          <a:lstStyle/>
          <a:p>
            <a:pPr>
              <a:lnSpc>
                <a:spcPts val="1400"/>
              </a:lnSpc>
            </a:pPr>
            <a:r>
              <a:rPr lang="en-US" sz="1400" spc="-58" dirty="0">
                <a:solidFill>
                  <a:srgbClr val="000000"/>
                </a:solidFill>
                <a:latin typeface="Inter Bold" panose="020B0802030000000004"/>
              </a:rPr>
              <a:t>CSCE 5300</a:t>
            </a:r>
            <a:endParaRPr lang="en-US" sz="1400" spc="-58" dirty="0">
              <a:solidFill>
                <a:srgbClr val="000000"/>
              </a:solidFill>
              <a:latin typeface="Inter Bold" panose="020B0802030000000004"/>
            </a:endParaRPr>
          </a:p>
        </p:txBody>
      </p:sp>
      <p:graphicFrame>
        <p:nvGraphicFramePr>
          <p:cNvPr id="15" name="Table 14"/>
          <p:cNvGraphicFramePr>
            <a:graphicFrameLocks noGrp="1"/>
          </p:cNvGraphicFramePr>
          <p:nvPr/>
        </p:nvGraphicFramePr>
        <p:xfrm>
          <a:off x="571500" y="360888"/>
          <a:ext cx="17145000" cy="9483988"/>
        </p:xfrm>
        <a:graphic>
          <a:graphicData uri="http://schemas.openxmlformats.org/drawingml/2006/table">
            <a:tbl>
              <a:tblPr firstRow="1" bandRow="1">
                <a:tableStyleId>{00A15C55-8517-42AA-B614-E9B94910E393}</a:tableStyleId>
              </a:tblPr>
              <a:tblGrid>
                <a:gridCol w="3429000"/>
                <a:gridCol w="3429000"/>
                <a:gridCol w="3429000"/>
                <a:gridCol w="3429000"/>
                <a:gridCol w="3429000"/>
              </a:tblGrid>
              <a:tr h="1498228">
                <a:tc>
                  <a:txBody>
                    <a:bodyPr/>
                    <a:lstStyle/>
                    <a:p>
                      <a:pPr algn="ctr"/>
                      <a:r>
                        <a:rPr lang="en-US" sz="3200" dirty="0">
                          <a:latin typeface="Segoe UI Variable Text Semibold" pitchFamily="2" charset="0"/>
                        </a:rPr>
                        <a:t>Person</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Task</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Description</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Contribution</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Issues faced</a:t>
                      </a:r>
                      <a:endParaRPr lang="en-US" sz="3200" dirty="0">
                        <a:latin typeface="Segoe UI Variable Text Semibold" pitchFamily="2" charset="0"/>
                      </a:endParaRPr>
                    </a:p>
                  </a:txBody>
                  <a:tcPr anchor="ctr"/>
                </a:tc>
              </a:tr>
              <a:tr h="3060018">
                <a:tc>
                  <a:txBody>
                    <a:bodyPr/>
                    <a:lstStyle/>
                    <a:p>
                      <a:pPr algn="ctr"/>
                      <a:r>
                        <a:rPr lang="en-US" sz="3200" dirty="0">
                          <a:latin typeface="Segoe UI Variable Text Semibold" pitchFamily="2" charset="0"/>
                        </a:rPr>
                        <a:t>Sai Gottumukkala</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Visualize and Pre-process the dataset</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To clean the essay dataset using special symbols, slashes etc.</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sym typeface="+mn-ea"/>
                        </a:rPr>
                        <a:t>100%</a:t>
                      </a:r>
                      <a:endParaRPr lang="en-US" sz="3200" dirty="0">
                        <a:latin typeface="Segoe UI Variable Text Semibold" pitchFamily="2" charset="0"/>
                      </a:endParaRPr>
                    </a:p>
                  </a:txBody>
                  <a:tcPr anchor="ctr"/>
                </a:tc>
                <a:tc>
                  <a:txBody>
                    <a:bodyPr/>
                    <a:lstStyle/>
                    <a:p>
                      <a:pPr algn="ctr"/>
                      <a:r>
                        <a:rPr lang="en-US" sz="1800">
                          <a:latin typeface="Segoe UI Variable Text Semibold" pitchFamily="2" charset="0"/>
                          <a:sym typeface="+mn-ea"/>
                        </a:rPr>
                        <a:t>Data available was less, further after cleaning and summarization, more data was lost resulting in degradation of ML models from the summary.</a:t>
                      </a:r>
                      <a:endParaRPr lang="en-US">
                        <a:latin typeface="Segoe UI Variable Text Semibold" pitchFamily="2" charset="0"/>
                      </a:endParaRPr>
                    </a:p>
                  </a:txBody>
                  <a:tcPr anchor="ctr"/>
                </a:tc>
              </a:tr>
              <a:tr h="3060018">
                <a:tc>
                  <a:txBody>
                    <a:bodyPr/>
                    <a:lstStyle/>
                    <a:p>
                      <a:pPr algn="ctr"/>
                      <a:r>
                        <a:rPr lang="en-US" sz="3200">
                          <a:latin typeface="Segoe UI Variable Text Semibold" pitchFamily="2" charset="0"/>
                        </a:rPr>
                        <a:t>Sai Charan Merugu</a:t>
                      </a:r>
                      <a:endParaRPr lang="en-US" sz="3200">
                        <a:latin typeface="Segoe UI Variable Text Semibold" pitchFamily="2" charset="0"/>
                      </a:endParaRPr>
                    </a:p>
                  </a:txBody>
                  <a:tcPr anchor="ctr"/>
                </a:tc>
                <a:tc>
                  <a:txBody>
                    <a:bodyPr/>
                    <a:lstStyle/>
                    <a:p>
                      <a:pPr algn="ctr"/>
                      <a:r>
                        <a:rPr lang="en-US" sz="3200" dirty="0">
                          <a:latin typeface="Segoe UI Variable Text Semibold" pitchFamily="2" charset="0"/>
                          <a:sym typeface="+mn-ea"/>
                        </a:rPr>
                        <a:t>Model analysis using Neural Network</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To design a neural network model that can classify the grade</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sym typeface="+mn-ea"/>
                        </a:rPr>
                        <a:t>100%</a:t>
                      </a:r>
                      <a:endParaRPr lang="en-US" sz="3200" dirty="0">
                        <a:latin typeface="Segoe UI Variable Text Semibold" pitchFamily="2" charset="0"/>
                      </a:endParaRPr>
                    </a:p>
                  </a:txBody>
                  <a:tcPr anchor="ctr"/>
                </a:tc>
                <a:tc>
                  <a:txBody>
                    <a:bodyPr/>
                    <a:lstStyle/>
                    <a:p>
                      <a:pPr algn="ctr"/>
                      <a:r>
                        <a:rPr lang="en-US" sz="1800">
                          <a:latin typeface="Segoe UI Variable Text Semibold" pitchFamily="2" charset="0"/>
                          <a:sym typeface="+mn-ea"/>
                        </a:rPr>
                        <a:t>Data available was less, further after cleaning and summarization, more data was lost resulting in degradation of ML models from the summary.</a:t>
                      </a:r>
                      <a:endParaRPr lang="en-US" sz="1800">
                        <a:latin typeface="Segoe UI Variable Text Semibold" pitchFamily="2" charset="0"/>
                      </a:endParaRPr>
                    </a:p>
                    <a:p>
                      <a:pPr algn="ctr"/>
                      <a:endParaRPr lang="en-US" sz="1800" dirty="0">
                        <a:latin typeface="Segoe UI Variable Text Semibold" pitchFamily="2" charset="0"/>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212622">
            <a:off x="12853930" y="4739935"/>
            <a:ext cx="9983145" cy="9958187"/>
          </a:xfrm>
          <a:custGeom>
            <a:avLst/>
            <a:gdLst/>
            <a:ahLst/>
            <a:cxnLst/>
            <a:rect l="l" t="t" r="r" b="b"/>
            <a:pathLst>
              <a:path w="9983145" h="9958187">
                <a:moveTo>
                  <a:pt x="0" y="0"/>
                </a:moveTo>
                <a:lnTo>
                  <a:pt x="9983145" y="0"/>
                </a:lnTo>
                <a:lnTo>
                  <a:pt x="9983145" y="9958187"/>
                </a:lnTo>
                <a:lnTo>
                  <a:pt x="0" y="9958187"/>
                </a:lnTo>
                <a:lnTo>
                  <a:pt x="0" y="0"/>
                </a:lnTo>
                <a:close/>
              </a:path>
            </a:pathLst>
          </a:custGeom>
          <a:blipFill>
            <a:blip r:embed="rId1">
              <a:alphaModFix amt="60000"/>
            </a:blip>
            <a:stretch>
              <a:fillRect/>
            </a:stretch>
          </a:blipFill>
        </p:spPr>
        <p:txBody>
          <a:bodyPr/>
          <a:lstStyle/>
          <a:p>
            <a:endParaRPr lang="en-IN"/>
          </a:p>
        </p:txBody>
      </p:sp>
      <p:sp>
        <p:nvSpPr>
          <p:cNvPr id="8" name="TextBox 8"/>
          <p:cNvSpPr txBox="1"/>
          <p:nvPr/>
        </p:nvSpPr>
        <p:spPr>
          <a:xfrm>
            <a:off x="1028700" y="442124"/>
            <a:ext cx="1289149"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Company Name</a:t>
            </a:r>
            <a:endParaRPr lang="en-US" sz="1400" spc="-58">
              <a:solidFill>
                <a:srgbClr val="000000"/>
              </a:solidFill>
              <a:latin typeface="Inter Bold" panose="020B0802030000000004"/>
            </a:endParaRPr>
          </a:p>
        </p:txBody>
      </p:sp>
      <p:sp>
        <p:nvSpPr>
          <p:cNvPr id="12" name="TextBox 12"/>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20" name="TextBox 8"/>
          <p:cNvSpPr txBox="1"/>
          <p:nvPr/>
        </p:nvSpPr>
        <p:spPr>
          <a:xfrm>
            <a:off x="1028700" y="442124"/>
            <a:ext cx="952500" cy="179536"/>
          </a:xfrm>
          <a:prstGeom prst="rect">
            <a:avLst/>
          </a:prstGeom>
        </p:spPr>
        <p:txBody>
          <a:bodyPr wrap="square" lIns="0" tIns="0" rIns="0" bIns="0" rtlCol="0" anchor="t">
            <a:spAutoFit/>
          </a:bodyPr>
          <a:lstStyle/>
          <a:p>
            <a:pPr>
              <a:lnSpc>
                <a:spcPts val="1400"/>
              </a:lnSpc>
            </a:pPr>
            <a:r>
              <a:rPr lang="en-US" sz="1400" spc="-58" dirty="0">
                <a:solidFill>
                  <a:srgbClr val="000000"/>
                </a:solidFill>
                <a:latin typeface="Inter Bold" panose="020B0802030000000004"/>
              </a:rPr>
              <a:t>CSCE 5300</a:t>
            </a:r>
            <a:endParaRPr lang="en-US" sz="1400" spc="-58" dirty="0">
              <a:solidFill>
                <a:srgbClr val="000000"/>
              </a:solidFill>
              <a:latin typeface="Inter Bold" panose="020B0802030000000004"/>
            </a:endParaRPr>
          </a:p>
        </p:txBody>
      </p:sp>
      <p:graphicFrame>
        <p:nvGraphicFramePr>
          <p:cNvPr id="15" name="Table 14"/>
          <p:cNvGraphicFramePr>
            <a:graphicFrameLocks noGrp="1"/>
          </p:cNvGraphicFramePr>
          <p:nvPr/>
        </p:nvGraphicFramePr>
        <p:xfrm>
          <a:off x="571500" y="360680"/>
          <a:ext cx="17157065" cy="8176895"/>
        </p:xfrm>
        <a:graphic>
          <a:graphicData uri="http://schemas.openxmlformats.org/drawingml/2006/table">
            <a:tbl>
              <a:tblPr firstRow="1" bandRow="1">
                <a:tableStyleId>{00A15C55-8517-42AA-B614-E9B94910E393}</a:tableStyleId>
              </a:tblPr>
              <a:tblGrid>
                <a:gridCol w="2935605"/>
                <a:gridCol w="3927475"/>
                <a:gridCol w="3430905"/>
                <a:gridCol w="3775075"/>
                <a:gridCol w="3088005"/>
              </a:tblGrid>
              <a:tr h="1607820">
                <a:tc>
                  <a:txBody>
                    <a:bodyPr/>
                    <a:lstStyle/>
                    <a:p>
                      <a:pPr algn="ctr"/>
                      <a:r>
                        <a:rPr lang="en-US" sz="3200" dirty="0">
                          <a:latin typeface="Segoe UI Variable Text Semibold" pitchFamily="2" charset="0"/>
                        </a:rPr>
                        <a:t>Person</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Task</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Description</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Contribution</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Issues faced</a:t>
                      </a:r>
                      <a:endParaRPr lang="en-US" sz="3200" dirty="0">
                        <a:latin typeface="Segoe UI Variable Text Semibold" pitchFamily="2" charset="0"/>
                      </a:endParaRPr>
                    </a:p>
                  </a:txBody>
                  <a:tcPr anchor="ctr"/>
                </a:tc>
              </a:tr>
              <a:tr h="3284855">
                <a:tc>
                  <a:txBody>
                    <a:bodyPr/>
                    <a:lstStyle/>
                    <a:p>
                      <a:pPr algn="ctr"/>
                      <a:r>
                        <a:rPr lang="en-US" sz="3200" dirty="0">
                          <a:latin typeface="Segoe UI Variable Text Semibold" pitchFamily="2" charset="0"/>
                        </a:rPr>
                        <a:t>Swetha Guntupalli</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Model analysis using Logistic Regression</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To design a model that can grade the input summarized essay text.</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100%</a:t>
                      </a:r>
                      <a:endParaRPr lang="en-US" sz="3200" dirty="0">
                        <a:latin typeface="Segoe UI Variable Text Semibold" pitchFamily="2" charset="0"/>
                      </a:endParaRPr>
                    </a:p>
                  </a:txBody>
                  <a:tcPr anchor="ctr"/>
                </a:tc>
                <a:tc>
                  <a:txBody>
                    <a:bodyPr/>
                    <a:lstStyle/>
                    <a:p>
                      <a:pPr algn="ctr"/>
                      <a:r>
                        <a:rPr lang="en-US" sz="1800">
                          <a:latin typeface="Segoe UI Variable Text Semibold" pitchFamily="2" charset="0"/>
                          <a:sym typeface="+mn-ea"/>
                        </a:rPr>
                        <a:t>Data available was less, further after cleaning and summarization, more data was lost resulting in degradation of ML models from the summary.</a:t>
                      </a:r>
                      <a:endParaRPr lang="en-US" sz="1800">
                        <a:latin typeface="Segoe UI Variable Text Semibold" pitchFamily="2" charset="0"/>
                      </a:endParaRPr>
                    </a:p>
                    <a:p>
                      <a:pPr algn="ctr"/>
                      <a:endParaRPr lang="en-US" sz="1800">
                        <a:latin typeface="Segoe UI Variable Text Semibold" pitchFamily="2" charset="0"/>
                      </a:endParaRPr>
                    </a:p>
                  </a:txBody>
                  <a:tcPr anchor="ctr"/>
                </a:tc>
              </a:tr>
              <a:tr h="3284220">
                <a:tc>
                  <a:txBody>
                    <a:bodyPr/>
                    <a:lstStyle/>
                    <a:p>
                      <a:pPr algn="ctr"/>
                      <a:r>
                        <a:rPr lang="en-US" sz="3200">
                          <a:latin typeface="Segoe UI Variable Text Semibold" pitchFamily="2" charset="0"/>
                        </a:rPr>
                        <a:t>Karishma</a:t>
                      </a:r>
                      <a:endParaRPr lang="en-US" sz="3200">
                        <a:latin typeface="Segoe UI Variable Text Semibold" pitchFamily="2" charset="0"/>
                      </a:endParaRPr>
                    </a:p>
                    <a:p>
                      <a:pPr algn="ctr"/>
                      <a:r>
                        <a:rPr lang="en-US" sz="3200">
                          <a:latin typeface="Segoe UI Variable Text Semibold" pitchFamily="2" charset="0"/>
                        </a:rPr>
                        <a:t>Bollineni</a:t>
                      </a:r>
                      <a:endParaRPr lang="en-US" sz="3200">
                        <a:latin typeface="Segoe UI Variable Text Semibold" pitchFamily="2" charset="0"/>
                      </a:endParaRPr>
                    </a:p>
                  </a:txBody>
                  <a:tcPr anchor="ctr"/>
                </a:tc>
                <a:tc>
                  <a:txBody>
                    <a:bodyPr/>
                    <a:lstStyle/>
                    <a:p>
                      <a:pPr algn="ctr"/>
                      <a:r>
                        <a:rPr lang="en-US" sz="3200" dirty="0">
                          <a:latin typeface="Segoe UI Variable Text Semibold" pitchFamily="2" charset="0"/>
                          <a:sym typeface="+mn-ea"/>
                        </a:rPr>
                        <a:t>Model analysis using </a:t>
                      </a:r>
                      <a:r>
                        <a:rPr lang="en-US" sz="3200" dirty="0">
                          <a:latin typeface="Segoe UI Variable Text Semibold" pitchFamily="2" charset="0"/>
                        </a:rPr>
                        <a:t>decision tree</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rPr>
                        <a:t>To train and implement decision tree, neural network and measure the metrics.</a:t>
                      </a:r>
                      <a:endParaRPr lang="en-US" sz="3200" dirty="0">
                        <a:latin typeface="Segoe UI Variable Text Semibold" pitchFamily="2" charset="0"/>
                      </a:endParaRPr>
                    </a:p>
                  </a:txBody>
                  <a:tcPr anchor="ctr"/>
                </a:tc>
                <a:tc>
                  <a:txBody>
                    <a:bodyPr/>
                    <a:lstStyle/>
                    <a:p>
                      <a:pPr algn="ctr"/>
                      <a:r>
                        <a:rPr lang="en-US" sz="3200" dirty="0">
                          <a:latin typeface="Segoe UI Variable Text Semibold" pitchFamily="2" charset="0"/>
                          <a:sym typeface="+mn-ea"/>
                        </a:rPr>
                        <a:t>100%</a:t>
                      </a:r>
                      <a:endParaRPr lang="en-US" sz="3200" dirty="0">
                        <a:latin typeface="Segoe UI Variable Text Semibold" pitchFamily="2" charset="0"/>
                      </a:endParaRPr>
                    </a:p>
                  </a:txBody>
                  <a:tcPr anchor="ctr"/>
                </a:tc>
                <a:tc>
                  <a:txBody>
                    <a:bodyPr/>
                    <a:lstStyle/>
                    <a:p>
                      <a:pPr algn="ctr"/>
                      <a:r>
                        <a:rPr lang="en-US" sz="1800">
                          <a:latin typeface="Segoe UI Variable Text Semibold" pitchFamily="2" charset="0"/>
                          <a:sym typeface="+mn-ea"/>
                        </a:rPr>
                        <a:t>Data available was less, further after cleaning and summarization, more data was lost resulting in degradation of ML models from the summary.</a:t>
                      </a:r>
                      <a:endParaRPr lang="en-US" sz="1800">
                        <a:latin typeface="Segoe UI Variable Text Semibold" pitchFamily="2" charset="0"/>
                      </a:endParaRPr>
                    </a:p>
                    <a:p>
                      <a:pPr algn="ctr"/>
                      <a:endParaRPr lang="en-US" sz="1800" dirty="0">
                        <a:latin typeface="Segoe UI Variable Text Semibold" pitchFamily="2" charset="0"/>
                      </a:endParaRPr>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V="1">
            <a:off x="7062711" y="0"/>
            <a:ext cx="0" cy="10287000"/>
          </a:xfrm>
          <a:prstGeom prst="line">
            <a:avLst/>
          </a:prstGeom>
          <a:ln w="19050" cap="flat">
            <a:solidFill>
              <a:srgbClr val="FFFFFF"/>
            </a:solidFill>
            <a:prstDash val="solid"/>
            <a:headEnd type="none" w="sm" len="sm"/>
            <a:tailEnd type="none" w="sm" len="sm"/>
          </a:ln>
        </p:spPr>
        <p:txBody>
          <a:bodyPr/>
          <a:lstStyle/>
          <a:p>
            <a:endParaRPr lang="en-IN"/>
          </a:p>
        </p:txBody>
      </p:sp>
      <p:grpSp>
        <p:nvGrpSpPr>
          <p:cNvPr id="3" name="Group 3"/>
          <p:cNvGrpSpPr/>
          <p:nvPr/>
        </p:nvGrpSpPr>
        <p:grpSpPr>
          <a:xfrm>
            <a:off x="6924805" y="3925072"/>
            <a:ext cx="275812" cy="27581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5" name="TextBox 5"/>
            <p:cNvSpPr txBox="1"/>
            <p:nvPr/>
          </p:nvSpPr>
          <p:spPr>
            <a:xfrm>
              <a:off x="76200" y="95250"/>
              <a:ext cx="660400" cy="641350"/>
            </a:xfrm>
            <a:prstGeom prst="rect">
              <a:avLst/>
            </a:prstGeom>
          </p:spPr>
          <p:txBody>
            <a:bodyPr lIns="50800" tIns="50800" rIns="50800" bIns="50800" rtlCol="0" anchor="ctr"/>
            <a:lstStyle/>
            <a:p>
              <a:pPr algn="ctr">
                <a:lnSpc>
                  <a:spcPts val="1400"/>
                </a:lnSpc>
              </a:pPr>
            </a:p>
          </p:txBody>
        </p:sp>
      </p:grpSp>
      <p:sp>
        <p:nvSpPr>
          <p:cNvPr id="6" name="AutoShape 6"/>
          <p:cNvSpPr/>
          <p:nvPr/>
        </p:nvSpPr>
        <p:spPr>
          <a:xfrm>
            <a:off x="7062710" y="4076700"/>
            <a:ext cx="1978192" cy="0"/>
          </a:xfrm>
          <a:prstGeom prst="line">
            <a:avLst/>
          </a:prstGeom>
          <a:ln w="19050" cap="flat">
            <a:solidFill>
              <a:srgbClr val="FFFFFF"/>
            </a:solidFill>
            <a:prstDash val="solid"/>
            <a:headEnd type="none" w="sm" len="sm"/>
            <a:tailEnd type="none" w="sm" len="sm"/>
          </a:ln>
        </p:spPr>
        <p:txBody>
          <a:bodyPr/>
          <a:lstStyle/>
          <a:p>
            <a:endParaRPr lang="en-IN"/>
          </a:p>
        </p:txBody>
      </p:sp>
      <p:grpSp>
        <p:nvGrpSpPr>
          <p:cNvPr id="7" name="Group 7"/>
          <p:cNvGrpSpPr/>
          <p:nvPr/>
        </p:nvGrpSpPr>
        <p:grpSpPr>
          <a:xfrm>
            <a:off x="6924805" y="5462794"/>
            <a:ext cx="275812" cy="27581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9" name="TextBox 9"/>
            <p:cNvSpPr txBox="1"/>
            <p:nvPr/>
          </p:nvSpPr>
          <p:spPr>
            <a:xfrm>
              <a:off x="76200" y="95250"/>
              <a:ext cx="660400" cy="641350"/>
            </a:xfrm>
            <a:prstGeom prst="rect">
              <a:avLst/>
            </a:prstGeom>
          </p:spPr>
          <p:txBody>
            <a:bodyPr lIns="50800" tIns="50800" rIns="50800" bIns="50800" rtlCol="0" anchor="ctr"/>
            <a:lstStyle/>
            <a:p>
              <a:pPr algn="ctr">
                <a:lnSpc>
                  <a:spcPts val="1400"/>
                </a:lnSpc>
              </a:pPr>
              <a:endParaRPr dirty="0"/>
            </a:p>
          </p:txBody>
        </p:sp>
      </p:grpSp>
      <p:sp>
        <p:nvSpPr>
          <p:cNvPr id="10" name="AutoShape 10"/>
          <p:cNvSpPr/>
          <p:nvPr/>
        </p:nvSpPr>
        <p:spPr>
          <a:xfrm>
            <a:off x="7062710" y="5600699"/>
            <a:ext cx="1978192" cy="0"/>
          </a:xfrm>
          <a:prstGeom prst="line">
            <a:avLst/>
          </a:prstGeom>
          <a:ln w="19050" cap="flat">
            <a:solidFill>
              <a:srgbClr val="FFFFFF"/>
            </a:solidFill>
            <a:prstDash val="solid"/>
            <a:headEnd type="none" w="sm" len="sm"/>
            <a:tailEnd type="none" w="sm" len="sm"/>
          </a:ln>
        </p:spPr>
        <p:txBody>
          <a:bodyPr/>
          <a:lstStyle/>
          <a:p>
            <a:endParaRPr lang="en-IN"/>
          </a:p>
        </p:txBody>
      </p:sp>
      <p:grpSp>
        <p:nvGrpSpPr>
          <p:cNvPr id="11" name="Group 11"/>
          <p:cNvGrpSpPr/>
          <p:nvPr/>
        </p:nvGrpSpPr>
        <p:grpSpPr>
          <a:xfrm>
            <a:off x="6932405" y="7106809"/>
            <a:ext cx="275812" cy="27581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a:p>
          </p:txBody>
        </p:sp>
        <p:sp>
          <p:nvSpPr>
            <p:cNvPr id="13" name="TextBox 13"/>
            <p:cNvSpPr txBox="1"/>
            <p:nvPr/>
          </p:nvSpPr>
          <p:spPr>
            <a:xfrm>
              <a:off x="76200" y="95250"/>
              <a:ext cx="660400" cy="641350"/>
            </a:xfrm>
            <a:prstGeom prst="rect">
              <a:avLst/>
            </a:prstGeom>
          </p:spPr>
          <p:txBody>
            <a:bodyPr lIns="50800" tIns="50800" rIns="50800" bIns="50800" rtlCol="0" anchor="ctr"/>
            <a:lstStyle/>
            <a:p>
              <a:pPr algn="ctr">
                <a:lnSpc>
                  <a:spcPts val="1400"/>
                </a:lnSpc>
              </a:pPr>
            </a:p>
          </p:txBody>
        </p:sp>
      </p:grpSp>
      <p:sp>
        <p:nvSpPr>
          <p:cNvPr id="14" name="AutoShape 14"/>
          <p:cNvSpPr/>
          <p:nvPr/>
        </p:nvSpPr>
        <p:spPr>
          <a:xfrm>
            <a:off x="7086841" y="7215505"/>
            <a:ext cx="1978192" cy="0"/>
          </a:xfrm>
          <a:prstGeom prst="line">
            <a:avLst/>
          </a:prstGeom>
          <a:ln w="19050" cap="flat">
            <a:solidFill>
              <a:srgbClr val="FFFFFF"/>
            </a:solidFill>
            <a:prstDash val="solid"/>
            <a:headEnd type="none" w="sm" len="sm"/>
            <a:tailEnd type="none" w="sm" len="sm"/>
          </a:ln>
        </p:spPr>
        <p:txBody>
          <a:bodyPr/>
          <a:lstStyle/>
          <a:p>
            <a:endParaRPr lang="en-IN"/>
          </a:p>
        </p:txBody>
      </p:sp>
      <p:sp>
        <p:nvSpPr>
          <p:cNvPr id="19" name="Freeform 19"/>
          <p:cNvSpPr/>
          <p:nvPr/>
        </p:nvSpPr>
        <p:spPr>
          <a:xfrm rot="-10800000">
            <a:off x="-4417236" y="-6068649"/>
            <a:ext cx="10451247" cy="10425119"/>
          </a:xfrm>
          <a:custGeom>
            <a:avLst/>
            <a:gdLst/>
            <a:ahLst/>
            <a:cxnLst/>
            <a:rect l="l" t="t" r="r" b="b"/>
            <a:pathLst>
              <a:path w="10451247" h="10425119">
                <a:moveTo>
                  <a:pt x="0" y="0"/>
                </a:moveTo>
                <a:lnTo>
                  <a:pt x="10451247" y="0"/>
                </a:lnTo>
                <a:lnTo>
                  <a:pt x="10451247" y="10425119"/>
                </a:lnTo>
                <a:lnTo>
                  <a:pt x="0" y="10425119"/>
                </a:lnTo>
                <a:lnTo>
                  <a:pt x="0" y="0"/>
                </a:lnTo>
                <a:close/>
              </a:path>
            </a:pathLst>
          </a:custGeom>
          <a:blipFill>
            <a:blip r:embed="rId1"/>
            <a:stretch>
              <a:fillRect/>
            </a:stretch>
          </a:blipFill>
        </p:spPr>
        <p:txBody>
          <a:bodyPr/>
          <a:lstStyle/>
          <a:p>
            <a:endParaRPr lang="en-IN"/>
          </a:p>
        </p:txBody>
      </p:sp>
      <p:sp>
        <p:nvSpPr>
          <p:cNvPr id="20" name="TextBox 20"/>
          <p:cNvSpPr txBox="1"/>
          <p:nvPr/>
        </p:nvSpPr>
        <p:spPr>
          <a:xfrm>
            <a:off x="614680" y="2468880"/>
            <a:ext cx="5516245" cy="923290"/>
          </a:xfrm>
          <a:prstGeom prst="rect">
            <a:avLst/>
          </a:prstGeom>
        </p:spPr>
        <p:txBody>
          <a:bodyPr wrap="square" lIns="0" tIns="0" rIns="0" bIns="0" rtlCol="0" anchor="t">
            <a:spAutoFit/>
          </a:bodyPr>
          <a:lstStyle/>
          <a:p>
            <a:pPr>
              <a:lnSpc>
                <a:spcPts val="7200"/>
              </a:lnSpc>
            </a:pPr>
            <a:r>
              <a:rPr lang="en-US" sz="7200">
                <a:solidFill>
                  <a:srgbClr val="FFFFFF"/>
                </a:solidFill>
                <a:latin typeface="Inter Bold" panose="020B0802030000000004"/>
              </a:rPr>
              <a:t>References</a:t>
            </a:r>
            <a:endParaRPr lang="en-US" sz="7200">
              <a:solidFill>
                <a:srgbClr val="FFFFFF"/>
              </a:solidFill>
              <a:latin typeface="Inter Bold" panose="020B0802030000000004"/>
            </a:endParaRPr>
          </a:p>
        </p:txBody>
      </p:sp>
      <p:sp>
        <p:nvSpPr>
          <p:cNvPr id="21" name="TextBox 21"/>
          <p:cNvSpPr txBox="1"/>
          <p:nvPr/>
        </p:nvSpPr>
        <p:spPr>
          <a:xfrm>
            <a:off x="9040035" y="3811809"/>
            <a:ext cx="7767740" cy="545021"/>
          </a:xfrm>
          <a:prstGeom prst="rect">
            <a:avLst/>
          </a:prstGeom>
        </p:spPr>
        <p:txBody>
          <a:bodyPr lIns="0" tIns="0" rIns="0" bIns="0" rtlCol="0" anchor="t">
            <a:spAutoFit/>
          </a:bodyPr>
          <a:lstStyle/>
          <a:p>
            <a:pPr>
              <a:lnSpc>
                <a:spcPts val="2210"/>
              </a:lnSpc>
            </a:pPr>
            <a:r>
              <a:rPr lang="en-US" sz="1700" dirty="0">
                <a:solidFill>
                  <a:srgbClr val="FFFFFF"/>
                </a:solidFill>
                <a:latin typeface="Inter Bold" panose="020B0802030000000004"/>
              </a:rPr>
              <a:t>The Hewlett Foundation: Automated Essay Scoring “https://www.kaggle.com/c/asap-aes/data”</a:t>
            </a:r>
            <a:endParaRPr lang="en-US" sz="1700" dirty="0">
              <a:solidFill>
                <a:srgbClr val="FFFFFF"/>
              </a:solidFill>
              <a:latin typeface="Inter Bold" panose="020B0802030000000004"/>
            </a:endParaRPr>
          </a:p>
        </p:txBody>
      </p:sp>
      <p:sp>
        <p:nvSpPr>
          <p:cNvPr id="22" name="TextBox 22"/>
          <p:cNvSpPr txBox="1"/>
          <p:nvPr/>
        </p:nvSpPr>
        <p:spPr>
          <a:xfrm>
            <a:off x="9160050" y="5278784"/>
            <a:ext cx="7767740" cy="643831"/>
          </a:xfrm>
          <a:prstGeom prst="rect">
            <a:avLst/>
          </a:prstGeom>
        </p:spPr>
        <p:txBody>
          <a:bodyPr lIns="0" tIns="0" rIns="0" bIns="0" rtlCol="0" anchor="t">
            <a:spAutoFit/>
          </a:bodyPr>
          <a:lstStyle/>
          <a:p>
            <a:pPr algn="just">
              <a:lnSpc>
                <a:spcPts val="2600"/>
              </a:lnSpc>
            </a:pPr>
            <a:r>
              <a:rPr lang="en-US" sz="2000" dirty="0">
                <a:solidFill>
                  <a:srgbClr val="FFFFFF"/>
                </a:solidFill>
                <a:latin typeface="Inter Bold" panose="020B0802030000000004"/>
              </a:rPr>
              <a:t>Text Summarization</a:t>
            </a:r>
            <a:endParaRPr lang="en-US" sz="2000" dirty="0">
              <a:solidFill>
                <a:srgbClr val="FFFFFF"/>
              </a:solidFill>
              <a:latin typeface="Inter Bold" panose="020B0802030000000004"/>
            </a:endParaRPr>
          </a:p>
          <a:p>
            <a:pPr algn="just">
              <a:lnSpc>
                <a:spcPts val="2600"/>
              </a:lnSpc>
            </a:pPr>
            <a:r>
              <a:rPr lang="en-US" sz="2000" dirty="0">
                <a:solidFill>
                  <a:srgbClr val="FFFFFF"/>
                </a:solidFill>
                <a:latin typeface="Inter Bold" panose="020B0802030000000004"/>
              </a:rPr>
              <a:t>“https://cs.nyu.edu/~</a:t>
            </a:r>
            <a:r>
              <a:rPr lang="en-US" sz="2000" dirty="0" err="1">
                <a:solidFill>
                  <a:srgbClr val="FFFFFF"/>
                </a:solidFill>
                <a:latin typeface="Inter Bold" panose="020B0802030000000004"/>
              </a:rPr>
              <a:t>kcho</a:t>
            </a:r>
            <a:r>
              <a:rPr lang="en-US" sz="2000" dirty="0">
                <a:solidFill>
                  <a:srgbClr val="FFFFFF"/>
                </a:solidFill>
                <a:latin typeface="Inter Bold" panose="020B0802030000000004"/>
              </a:rPr>
              <a:t>/DMQA/”</a:t>
            </a:r>
            <a:endParaRPr lang="en-US" sz="2000" dirty="0">
              <a:solidFill>
                <a:srgbClr val="FFFFFF"/>
              </a:solidFill>
              <a:latin typeface="Inter Bold" panose="020B0802030000000004"/>
            </a:endParaRPr>
          </a:p>
        </p:txBody>
      </p:sp>
      <p:sp>
        <p:nvSpPr>
          <p:cNvPr id="23" name="TextBox 23"/>
          <p:cNvSpPr txBox="1"/>
          <p:nvPr/>
        </p:nvSpPr>
        <p:spPr>
          <a:xfrm>
            <a:off x="9150985" y="6972358"/>
            <a:ext cx="7767740" cy="633095"/>
          </a:xfrm>
          <a:prstGeom prst="rect">
            <a:avLst/>
          </a:prstGeom>
        </p:spPr>
        <p:txBody>
          <a:bodyPr lIns="0" tIns="0" rIns="0" bIns="0" rtlCol="0" anchor="t">
            <a:spAutoFit/>
          </a:bodyPr>
          <a:lstStyle/>
          <a:p>
            <a:pPr algn="just">
              <a:lnSpc>
                <a:spcPts val="2470"/>
              </a:lnSpc>
            </a:pPr>
            <a:r>
              <a:rPr lang="en-US" sz="1900" dirty="0">
                <a:solidFill>
                  <a:srgbClr val="FFFFFF"/>
                </a:solidFill>
                <a:latin typeface="Inter Bold" panose="020B0802030000000004"/>
              </a:rPr>
              <a:t>Keras</a:t>
            </a:r>
            <a:endParaRPr lang="en-US" sz="1900" dirty="0">
              <a:solidFill>
                <a:srgbClr val="FFFFFF"/>
              </a:solidFill>
              <a:latin typeface="Inter Bold" panose="020B0802030000000004"/>
            </a:endParaRPr>
          </a:p>
          <a:p>
            <a:pPr algn="just">
              <a:lnSpc>
                <a:spcPts val="2470"/>
              </a:lnSpc>
            </a:pPr>
            <a:r>
              <a:rPr lang="en-US" sz="1900" dirty="0">
                <a:solidFill>
                  <a:srgbClr val="FFFFFF"/>
                </a:solidFill>
                <a:latin typeface="Inter Bold" panose="020B0802030000000004"/>
              </a:rPr>
              <a:t>“</a:t>
            </a:r>
            <a:r>
              <a:rPr lang="en-US" sz="1900">
                <a:solidFill>
                  <a:srgbClr val="FFFFFF"/>
                </a:solidFill>
                <a:latin typeface="Inter Bold" panose="020B0802030000000004"/>
              </a:rPr>
              <a:t>https://keras.io/keras_tuner/</a:t>
            </a:r>
            <a:r>
              <a:rPr lang="en-US" sz="1900" dirty="0">
                <a:solidFill>
                  <a:srgbClr val="FFFFFF"/>
                </a:solidFill>
                <a:latin typeface="Inter Bold" panose="020B0802030000000004"/>
              </a:rPr>
              <a:t>”</a:t>
            </a:r>
            <a:endParaRPr lang="en-US" sz="1900" dirty="0">
              <a:solidFill>
                <a:srgbClr val="FFFFFF"/>
              </a:solidFill>
              <a:latin typeface="Inter Bold" panose="020B08020300000000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1589" y="0"/>
            <a:ext cx="24040758" cy="12194266"/>
          </a:xfrm>
          <a:custGeom>
            <a:avLst/>
            <a:gdLst/>
            <a:ahLst/>
            <a:cxnLst/>
            <a:rect l="l" t="t" r="r" b="b"/>
            <a:pathLst>
              <a:path w="24040758" h="12194266">
                <a:moveTo>
                  <a:pt x="0" y="0"/>
                </a:moveTo>
                <a:lnTo>
                  <a:pt x="24040757" y="0"/>
                </a:lnTo>
                <a:lnTo>
                  <a:pt x="24040757" y="12194266"/>
                </a:lnTo>
                <a:lnTo>
                  <a:pt x="0" y="12194266"/>
                </a:lnTo>
                <a:lnTo>
                  <a:pt x="0" y="0"/>
                </a:lnTo>
                <a:close/>
              </a:path>
            </a:pathLst>
          </a:custGeom>
          <a:blipFill>
            <a:blip r:embed="rId1"/>
            <a:stretch>
              <a:fillRect r="-19630"/>
            </a:stretch>
          </a:blipFill>
        </p:spPr>
        <p:txBody>
          <a:bodyPr/>
          <a:lstStyle/>
          <a:p>
            <a:endParaRPr lang="en-IN"/>
          </a:p>
        </p:txBody>
      </p:sp>
      <p:sp>
        <p:nvSpPr>
          <p:cNvPr id="3" name="TextBox 3"/>
          <p:cNvSpPr txBox="1"/>
          <p:nvPr/>
        </p:nvSpPr>
        <p:spPr>
          <a:xfrm>
            <a:off x="1028700" y="2371617"/>
            <a:ext cx="16230600" cy="1388111"/>
          </a:xfrm>
          <a:prstGeom prst="rect">
            <a:avLst/>
          </a:prstGeom>
        </p:spPr>
        <p:txBody>
          <a:bodyPr lIns="0" tIns="0" rIns="0" bIns="0" rtlCol="0" anchor="t">
            <a:spAutoFit/>
          </a:bodyPr>
          <a:lstStyle/>
          <a:p>
            <a:pPr marL="0" lvl="0" indent="0">
              <a:lnSpc>
                <a:spcPts val="10400"/>
              </a:lnSpc>
              <a:spcBef>
                <a:spcPct val="0"/>
              </a:spcBef>
            </a:pPr>
            <a:r>
              <a:rPr lang="en-US" sz="10400" spc="-436">
                <a:solidFill>
                  <a:srgbClr val="000000"/>
                </a:solidFill>
                <a:latin typeface="Inter Bold" panose="020B0802030000000004"/>
              </a:rPr>
              <a:t>Thank you</a:t>
            </a:r>
            <a:endParaRPr lang="en-US" sz="10400" spc="-436">
              <a:solidFill>
                <a:srgbClr val="000000"/>
              </a:solidFill>
              <a:latin typeface="Inter Bold" panose="020B08020300000000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flipH="1" flipV="1">
            <a:off x="-13107444" y="-837552"/>
            <a:ext cx="12206907" cy="19634179"/>
          </a:xfrm>
          <a:custGeom>
            <a:avLst/>
            <a:gdLst/>
            <a:ahLst/>
            <a:cxnLst/>
            <a:rect l="l" t="t" r="r" b="b"/>
            <a:pathLst>
              <a:path w="12206907" h="19634179">
                <a:moveTo>
                  <a:pt x="12206906" y="19634180"/>
                </a:moveTo>
                <a:lnTo>
                  <a:pt x="0" y="19634180"/>
                </a:lnTo>
                <a:lnTo>
                  <a:pt x="0" y="0"/>
                </a:lnTo>
                <a:lnTo>
                  <a:pt x="12206906" y="0"/>
                </a:lnTo>
                <a:lnTo>
                  <a:pt x="12206906" y="19634180"/>
                </a:lnTo>
                <a:close/>
              </a:path>
            </a:pathLst>
          </a:custGeom>
          <a:blipFill>
            <a:blip r:embed="rId1"/>
            <a:stretch>
              <a:fillRect l="-6961"/>
            </a:stretch>
          </a:blipFill>
        </p:spPr>
        <p:txBody>
          <a:bodyPr/>
          <a:lstStyle/>
          <a:p>
            <a:endParaRPr lang="en-IN"/>
          </a:p>
        </p:txBody>
      </p:sp>
      <p:sp>
        <p:nvSpPr>
          <p:cNvPr id="5" name="Freeform 5"/>
          <p:cNvSpPr/>
          <p:nvPr/>
        </p:nvSpPr>
        <p:spPr>
          <a:xfrm>
            <a:off x="1943794" y="-723900"/>
            <a:ext cx="26805792" cy="17323243"/>
          </a:xfrm>
          <a:custGeom>
            <a:avLst/>
            <a:gdLst/>
            <a:ahLst/>
            <a:cxnLst/>
            <a:rect l="l" t="t" r="r" b="b"/>
            <a:pathLst>
              <a:path w="26805792" h="17323243">
                <a:moveTo>
                  <a:pt x="0" y="0"/>
                </a:moveTo>
                <a:lnTo>
                  <a:pt x="26805792" y="0"/>
                </a:lnTo>
                <a:lnTo>
                  <a:pt x="26805792" y="17323243"/>
                </a:lnTo>
                <a:lnTo>
                  <a:pt x="0" y="17323243"/>
                </a:lnTo>
                <a:lnTo>
                  <a:pt x="0" y="0"/>
                </a:lnTo>
                <a:close/>
              </a:path>
            </a:pathLst>
          </a:custGeom>
          <a:blipFill>
            <a:blip r:embed="rId2"/>
            <a:stretch>
              <a:fillRect/>
            </a:stretch>
          </a:blipFill>
        </p:spPr>
        <p:txBody>
          <a:bodyPr/>
          <a:lstStyle/>
          <a:p>
            <a:endParaRPr lang="en-IN"/>
          </a:p>
        </p:txBody>
      </p:sp>
      <p:sp>
        <p:nvSpPr>
          <p:cNvPr id="6" name="TextBox 6"/>
          <p:cNvSpPr txBox="1"/>
          <p:nvPr/>
        </p:nvSpPr>
        <p:spPr>
          <a:xfrm>
            <a:off x="533400" y="697109"/>
            <a:ext cx="14660890" cy="609600"/>
          </a:xfrm>
          <a:prstGeom prst="rect">
            <a:avLst/>
          </a:prstGeom>
        </p:spPr>
        <p:txBody>
          <a:bodyPr lIns="0" tIns="0" rIns="0" bIns="0" rtlCol="0" anchor="t">
            <a:spAutoFit/>
          </a:bodyPr>
          <a:lstStyle/>
          <a:p>
            <a:pPr algn="just">
              <a:lnSpc>
                <a:spcPts val="4755"/>
              </a:lnSpc>
            </a:pPr>
            <a:r>
              <a:rPr lang="en-US" sz="4100" dirty="0">
                <a:solidFill>
                  <a:srgbClr val="FFFFFF"/>
                </a:solidFill>
                <a:latin typeface="Segoe UI Variable Text Semibold" pitchFamily="2" charset="0"/>
              </a:rPr>
              <a:t>Architecture diagram of model </a:t>
            </a:r>
            <a:endParaRPr lang="en-US" sz="4100" dirty="0">
              <a:solidFill>
                <a:srgbClr val="FFFFFF"/>
              </a:solidFill>
              <a:latin typeface="Segoe UI Variable Text Semibold" pitchFamily="2" charset="0"/>
            </a:endParaRPr>
          </a:p>
        </p:txBody>
      </p:sp>
      <p:sp>
        <p:nvSpPr>
          <p:cNvPr id="10" name="TextBox 10"/>
          <p:cNvSpPr txBox="1"/>
          <p:nvPr/>
        </p:nvSpPr>
        <p:spPr>
          <a:xfrm>
            <a:off x="104775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14" name="TextBox 14"/>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20" name="TextBox 8"/>
          <p:cNvSpPr txBox="1"/>
          <p:nvPr/>
        </p:nvSpPr>
        <p:spPr>
          <a:xfrm>
            <a:off x="1028700" y="442124"/>
            <a:ext cx="952500" cy="179536"/>
          </a:xfrm>
          <a:prstGeom prst="rect">
            <a:avLst/>
          </a:prstGeom>
        </p:spPr>
        <p:txBody>
          <a:bodyPr wrap="square" lIns="0" tIns="0" rIns="0" bIns="0" rtlCol="0" anchor="t">
            <a:spAutoFit/>
          </a:bodyPr>
          <a:lstStyle/>
          <a:p>
            <a:pPr>
              <a:lnSpc>
                <a:spcPts val="1400"/>
              </a:lnSpc>
            </a:pPr>
            <a:r>
              <a:rPr lang="en-US" sz="1400" spc="-58" dirty="0">
                <a:solidFill>
                  <a:srgbClr val="000000"/>
                </a:solidFill>
                <a:latin typeface="Inter Bold" panose="020B0802030000000004"/>
              </a:rPr>
              <a:t>CSCE 5300</a:t>
            </a:r>
            <a:endParaRPr lang="en-US" sz="1400" spc="-58" dirty="0">
              <a:solidFill>
                <a:srgbClr val="000000"/>
              </a:solidFill>
              <a:latin typeface="Inter Bold" panose="020B0802030000000004"/>
            </a:endParaRPr>
          </a:p>
        </p:txBody>
      </p:sp>
      <p:pic>
        <p:nvPicPr>
          <p:cNvPr id="13" name="Picture 12" descr="A screenshot of a cell phone&#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2752" y="722717"/>
            <a:ext cx="3896193" cy="8400714"/>
          </a:xfrm>
          <a:prstGeom prst="rect">
            <a:avLst/>
          </a:prstGeom>
        </p:spPr>
      </p:pic>
      <p:grpSp>
        <p:nvGrpSpPr>
          <p:cNvPr id="15" name="Group 3"/>
          <p:cNvGrpSpPr/>
          <p:nvPr/>
        </p:nvGrpSpPr>
        <p:grpSpPr>
          <a:xfrm>
            <a:off x="381000" y="1562055"/>
            <a:ext cx="10439400" cy="8382045"/>
            <a:chOff x="0" y="0"/>
            <a:chExt cx="2877808" cy="1354920"/>
          </a:xfrm>
        </p:grpSpPr>
        <p:sp>
          <p:nvSpPr>
            <p:cNvPr id="16"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17"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18" name="TextBox 6"/>
          <p:cNvSpPr txBox="1"/>
          <p:nvPr/>
        </p:nvSpPr>
        <p:spPr>
          <a:xfrm>
            <a:off x="1447801" y="2705100"/>
            <a:ext cx="8726468" cy="5520055"/>
          </a:xfrm>
          <a:prstGeom prst="rect">
            <a:avLst/>
          </a:prstGeom>
        </p:spPr>
        <p:txBody>
          <a:bodyPr lIns="0" tIns="0" rIns="0" bIns="0" rtlCol="0" anchor="t">
            <a:noAutofit/>
          </a:bodyPr>
          <a:lstStyle/>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Model 1:NLP</a:t>
            </a:r>
            <a:endParaRPr lang="en-US" sz="2400" dirty="0">
              <a:solidFill>
                <a:srgbClr val="FFFFFF"/>
              </a:solidFill>
              <a:latin typeface="Segoe UI Variable Text Semibold" pitchFamily="2" charset="0"/>
            </a:endParaRPr>
          </a:p>
          <a:p>
            <a:pPr marL="914400" lvl="1"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After analyzing the essay ,it undergoes to text cleaning and text summarization. This summarized essay is saved as excel sheet along with score.</a:t>
            </a:r>
            <a:endParaRPr lang="en-US" sz="2400" dirty="0">
              <a:solidFill>
                <a:srgbClr val="FFFFFF"/>
              </a:solidFill>
              <a:latin typeface="Segoe UI Variable Text Semibold" pitchFamily="2" charset="0"/>
            </a:endParaRPr>
          </a:p>
          <a:p>
            <a:pPr lvl="1" algn="just">
              <a:lnSpc>
                <a:spcPts val="3710"/>
              </a:lnSpc>
            </a:pPr>
            <a:endParaRPr lang="en-US" sz="2400" dirty="0">
              <a:solidFill>
                <a:srgbClr val="FFFFFF"/>
              </a:solidFill>
              <a:latin typeface="Segoe UI Variable Text Semibold" pitchFamily="2" charset="0"/>
            </a:endParaRPr>
          </a:p>
          <a:p>
            <a:pPr marL="457200"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Model 2:Machine Learning:</a:t>
            </a:r>
            <a:endParaRPr lang="en-US" sz="2400" dirty="0">
              <a:solidFill>
                <a:srgbClr val="FFFFFF"/>
              </a:solidFill>
              <a:latin typeface="Segoe UI Variable Text Semibold" pitchFamily="2" charset="0"/>
            </a:endParaRPr>
          </a:p>
          <a:p>
            <a:pPr marL="914400" lvl="1" indent="-4572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The summarized essay saved from excel under go preprocessing ,then passed to model . The model will learning from the data and predict the score based on the summarized essay.</a:t>
            </a:r>
            <a:endParaRPr lang="en-US" sz="2400" dirty="0">
              <a:solidFill>
                <a:srgbClr val="FFFFFF"/>
              </a:solidFill>
              <a:latin typeface="Segoe UI Variable Text Semibold" pitchFamily="2" charset="0"/>
            </a:endParaRPr>
          </a:p>
          <a:p>
            <a:pPr marL="457200" indent="-457200" algn="just">
              <a:lnSpc>
                <a:spcPts val="3710"/>
              </a:lnSpc>
              <a:buFont typeface="Arial" panose="020B0604020202020204" pitchFamily="34" charset="0"/>
              <a:buChar char="•"/>
            </a:pPr>
            <a:endParaRPr lang="en-US" sz="2400" dirty="0">
              <a:solidFill>
                <a:srgbClr val="FFFFFF"/>
              </a:solidFill>
              <a:latin typeface="Segoe UI Variable Text Semibold" pitchFamily="2" charset="0"/>
            </a:endParaRPr>
          </a:p>
          <a:p>
            <a:pPr lvl="1" algn="just">
              <a:lnSpc>
                <a:spcPts val="3710"/>
              </a:lnSpc>
            </a:pPr>
            <a:r>
              <a:rPr lang="en-US" sz="2400" dirty="0">
                <a:solidFill>
                  <a:srgbClr val="FFFFFF"/>
                </a:solidFill>
                <a:latin typeface="Segoe UI Variable Text Semibold" pitchFamily="2" charset="0"/>
              </a:rPr>
              <a:t> </a:t>
            </a:r>
            <a:endParaRPr lang="en-US" sz="2400" dirty="0">
              <a:solidFill>
                <a:srgbClr val="FFFFFF"/>
              </a:solidFill>
              <a:latin typeface="Segoe UI Variable Text Semibold"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457200" y="631958"/>
            <a:ext cx="10518140" cy="1025525"/>
          </a:xfrm>
          <a:prstGeom prst="rect">
            <a:avLst/>
          </a:prstGeom>
        </p:spPr>
        <p:txBody>
          <a:bodyPr wrap="square" lIns="0" tIns="0" rIns="0" bIns="0" rtlCol="0" anchor="t">
            <a:spAutoFit/>
          </a:bodyPr>
          <a:lstStyle/>
          <a:p>
            <a:pPr marL="0" lvl="0" indent="0">
              <a:lnSpc>
                <a:spcPts val="8000"/>
              </a:lnSpc>
              <a:spcBef>
                <a:spcPct val="0"/>
              </a:spcBef>
            </a:pPr>
            <a:r>
              <a:rPr lang="en-IN" sz="8000" spc="-335" dirty="0">
                <a:solidFill>
                  <a:schemeClr val="bg1"/>
                </a:solidFill>
                <a:latin typeface="Segoe UI Variable Text Semibold" pitchFamily="2" charset="0"/>
              </a:rPr>
              <a:t>Dataset</a:t>
            </a:r>
            <a:endParaRPr lang="en-US" sz="8000" spc="-335" dirty="0">
              <a:solidFill>
                <a:schemeClr val="bg1"/>
              </a:solidFill>
              <a:latin typeface="Segoe UI Variable Text Semibold" pitchFamily="2" charset="0"/>
            </a:endParaRPr>
          </a:p>
        </p:txBody>
      </p:sp>
      <p:sp>
        <p:nvSpPr>
          <p:cNvPr id="9" name="TextBox 9"/>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22" name="TextBox 8"/>
          <p:cNvSpPr txBox="1"/>
          <p:nvPr/>
        </p:nvSpPr>
        <p:spPr>
          <a:xfrm>
            <a:off x="1028700" y="442124"/>
            <a:ext cx="952500" cy="179536"/>
          </a:xfrm>
          <a:prstGeom prst="rect">
            <a:avLst/>
          </a:prstGeom>
        </p:spPr>
        <p:txBody>
          <a:bodyPr wrap="square" lIns="0" tIns="0" rIns="0" bIns="0" rtlCol="0" anchor="t">
            <a:spAutoFit/>
          </a:bodyPr>
          <a:lstStyle/>
          <a:p>
            <a:pPr>
              <a:lnSpc>
                <a:spcPts val="1400"/>
              </a:lnSpc>
            </a:pPr>
            <a:r>
              <a:rPr lang="en-US" sz="1400" spc="-58" dirty="0">
                <a:solidFill>
                  <a:srgbClr val="000000"/>
                </a:solidFill>
                <a:latin typeface="Inter Bold" panose="020B0802030000000004"/>
              </a:rPr>
              <a:t>CSCE 5300</a:t>
            </a:r>
            <a:endParaRPr lang="en-US" sz="1400" spc="-58" dirty="0">
              <a:solidFill>
                <a:srgbClr val="000000"/>
              </a:solidFill>
              <a:latin typeface="Inter Bold" panose="020B0802030000000004"/>
            </a:endParaRPr>
          </a:p>
        </p:txBody>
      </p:sp>
      <p:grpSp>
        <p:nvGrpSpPr>
          <p:cNvPr id="4" name="Group 3"/>
          <p:cNvGrpSpPr/>
          <p:nvPr/>
        </p:nvGrpSpPr>
        <p:grpSpPr>
          <a:xfrm>
            <a:off x="381000" y="1562055"/>
            <a:ext cx="17678400" cy="8382045"/>
            <a:chOff x="0" y="0"/>
            <a:chExt cx="2877808" cy="1354920"/>
          </a:xfrm>
        </p:grpSpPr>
        <p:sp>
          <p:nvSpPr>
            <p:cNvPr id="5"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6"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7" name="TextBox 6"/>
          <p:cNvSpPr txBox="1"/>
          <p:nvPr/>
        </p:nvSpPr>
        <p:spPr>
          <a:xfrm>
            <a:off x="609600" y="1667781"/>
            <a:ext cx="17297400" cy="8177095"/>
          </a:xfrm>
          <a:prstGeom prst="rect">
            <a:avLst/>
          </a:prstGeom>
        </p:spPr>
        <p:txBody>
          <a:bodyPr lIns="0" tIns="0" rIns="0" bIns="0" rtlCol="0" anchor="t">
            <a:noAutofit/>
          </a:bodyPr>
          <a:lstStyle/>
          <a:p>
            <a:pPr algn="just">
              <a:lnSpc>
                <a:spcPts val="3710"/>
              </a:lnSpc>
            </a:pPr>
            <a:r>
              <a:rPr lang="en-US" sz="2400" dirty="0">
                <a:solidFill>
                  <a:srgbClr val="FFFFFF"/>
                </a:solidFill>
                <a:latin typeface="Segoe UI Variable Text Semibold" pitchFamily="2" charset="0"/>
              </a:rPr>
              <a:t>The dataset consist of 8 distinct sets of essays, corresponding to different prompts.  each essay vary in length from approximately 150 to 550 words and Some essays are based on provided sources, while others are independent. these responses were crafted by students in grades 7 to 10.Each essay has been hand-graded and has received scores from multiple raters for increased reliability.  </a:t>
            </a:r>
            <a:endParaRPr lang="en-US" sz="2400" dirty="0">
              <a:solidFill>
                <a:srgbClr val="FFFFFF"/>
              </a:solidFill>
              <a:latin typeface="Segoe UI Variable Text Semibold" pitchFamily="2" charset="0"/>
            </a:endParaRPr>
          </a:p>
          <a:p>
            <a:pPr algn="just">
              <a:lnSpc>
                <a:spcPts val="3710"/>
              </a:lnSpc>
            </a:pPr>
            <a:endParaRPr lang="en-US" sz="2400" dirty="0">
              <a:solidFill>
                <a:srgbClr val="FFFFFF"/>
              </a:solidFill>
              <a:latin typeface="Segoe UI Variable Text Semibold" pitchFamily="2" charset="0"/>
            </a:endParaRPr>
          </a:p>
          <a:p>
            <a:pPr algn="just">
              <a:lnSpc>
                <a:spcPts val="3710"/>
              </a:lnSpc>
            </a:pPr>
            <a:r>
              <a:rPr lang="en-US" sz="2400" dirty="0">
                <a:solidFill>
                  <a:srgbClr val="FFFFFF"/>
                </a:solidFill>
                <a:latin typeface="Segoe UI Variable Text Semibold" pitchFamily="2" charset="0"/>
              </a:rPr>
              <a:t>The dataset has following columns:</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err="1">
                <a:solidFill>
                  <a:srgbClr val="FFFFFF"/>
                </a:solidFill>
                <a:latin typeface="Segoe UI Variable Text Semibold" pitchFamily="2" charset="0"/>
              </a:rPr>
              <a:t>Essay_id</a:t>
            </a:r>
            <a:r>
              <a:rPr lang="en-US" sz="2400" dirty="0">
                <a:solidFill>
                  <a:srgbClr val="FFFFFF"/>
                </a:solidFill>
                <a:latin typeface="Segoe UI Variable Text Semibold" pitchFamily="2" charset="0"/>
              </a:rPr>
              <a:t>: A unique identifier for each student essay.</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err="1">
                <a:solidFill>
                  <a:srgbClr val="FFFFFF"/>
                </a:solidFill>
                <a:latin typeface="Segoe UI Variable Text Semibold" pitchFamily="2" charset="0"/>
              </a:rPr>
              <a:t>essay_set</a:t>
            </a:r>
            <a:r>
              <a:rPr lang="en-US" sz="2400" dirty="0">
                <a:solidFill>
                  <a:srgbClr val="FFFFFF"/>
                </a:solidFill>
                <a:latin typeface="Segoe UI Variable Text Semibold" pitchFamily="2" charset="0"/>
              </a:rPr>
              <a:t>: A numerical identifier (1-8) indicating the set to which an essay belongs.</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essay: The ASCII text content of the student's response.</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rater1_domain1: The first rater's score for the primary domain or aspect of the essay.</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rater2_domain1: The second rater's score for the primary domain.</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rater3_domain1: The third rater's score for the primary domain, applicable only for some essays in set 8.</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domain1_score: The final agreed-upon score for the primary domain after resolving differences between raters.</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rater1_domain2, rater2_domain2: Scores from two raters for a secondary domain, applicable only to essays in set 2.</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domain2_score: The resolved score for the secondary domain, only present for essays in set 2.</a:t>
            </a:r>
            <a:endParaRPr lang="en-US" sz="2400" dirty="0">
              <a:solidFill>
                <a:srgbClr val="FFFFFF"/>
              </a:solidFill>
              <a:latin typeface="Segoe UI Variable Text Semibold" pitchFamily="2" charset="0"/>
            </a:endParaRPr>
          </a:p>
          <a:p>
            <a:pPr marL="342900" indent="-342900" algn="just">
              <a:lnSpc>
                <a:spcPts val="3710"/>
              </a:lnSpc>
              <a:buFont typeface="Arial" panose="020B0604020202020204" pitchFamily="34" charset="0"/>
              <a:buChar char="•"/>
            </a:pPr>
            <a:r>
              <a:rPr lang="en-US" sz="2400" dirty="0">
                <a:solidFill>
                  <a:srgbClr val="FFFFFF"/>
                </a:solidFill>
                <a:latin typeface="Segoe UI Variable Text Semibold" pitchFamily="2" charset="0"/>
              </a:rPr>
              <a:t>Trait Scores (rater1_trait1 to rater3_trait6): Specific characteristic scores for essays in sets 7-8. Each trait score evaluates different aspects of writing, such as organization, vocabulary, grammar, </a:t>
            </a:r>
            <a:r>
              <a:rPr lang="en-US" sz="2400" dirty="0" err="1">
                <a:solidFill>
                  <a:srgbClr val="FFFFFF"/>
                </a:solidFill>
                <a:latin typeface="Segoe UI Variable Text Semibold" pitchFamily="2" charset="0"/>
              </a:rPr>
              <a:t>etc</a:t>
            </a:r>
            <a:endParaRPr lang="en-US" sz="2400" dirty="0">
              <a:solidFill>
                <a:srgbClr val="FFFFFF"/>
              </a:solidFill>
              <a:latin typeface="Segoe UI Variable Text Semibold"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3812633" y="-6191183"/>
            <a:ext cx="9983145" cy="9958187"/>
          </a:xfrm>
          <a:custGeom>
            <a:avLst/>
            <a:gdLst/>
            <a:ahLst/>
            <a:cxnLst/>
            <a:rect l="l" t="t" r="r" b="b"/>
            <a:pathLst>
              <a:path w="9983145" h="9958187">
                <a:moveTo>
                  <a:pt x="0" y="0"/>
                </a:moveTo>
                <a:lnTo>
                  <a:pt x="9983145" y="0"/>
                </a:lnTo>
                <a:lnTo>
                  <a:pt x="9983145" y="9958186"/>
                </a:lnTo>
                <a:lnTo>
                  <a:pt x="0" y="9958186"/>
                </a:lnTo>
                <a:lnTo>
                  <a:pt x="0" y="0"/>
                </a:lnTo>
                <a:close/>
              </a:path>
            </a:pathLst>
          </a:custGeom>
          <a:blipFill>
            <a:blip r:embed="rId1">
              <a:alphaModFix amt="60000"/>
            </a:blip>
            <a:stretch>
              <a:fillRect/>
            </a:stretch>
          </a:blipFill>
        </p:spPr>
        <p:txBody>
          <a:bodyPr/>
          <a:lstStyle/>
          <a:p>
            <a:endParaRPr lang="en-IN"/>
          </a:p>
        </p:txBody>
      </p:sp>
      <p:grpSp>
        <p:nvGrpSpPr>
          <p:cNvPr id="3" name="Group 3"/>
          <p:cNvGrpSpPr/>
          <p:nvPr/>
        </p:nvGrpSpPr>
        <p:grpSpPr>
          <a:xfrm>
            <a:off x="-24581" y="1506423"/>
            <a:ext cx="10999921" cy="3375751"/>
            <a:chOff x="0" y="0"/>
            <a:chExt cx="2877808" cy="1354920"/>
          </a:xfrm>
        </p:grpSpPr>
        <p:sp>
          <p:nvSpPr>
            <p:cNvPr id="4"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5"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6" name="TextBox 6"/>
          <p:cNvSpPr txBox="1"/>
          <p:nvPr/>
        </p:nvSpPr>
        <p:spPr>
          <a:xfrm>
            <a:off x="230630" y="1465135"/>
            <a:ext cx="10498654" cy="3461949"/>
          </a:xfrm>
          <a:prstGeom prst="rect">
            <a:avLst/>
          </a:prstGeom>
        </p:spPr>
        <p:txBody>
          <a:bodyPr lIns="0" tIns="0" rIns="0" bIns="0" rtlCol="0" anchor="ctr">
            <a:noAutofit/>
          </a:bodyPr>
          <a:lstStyle/>
          <a:p>
            <a:pPr algn="just"/>
            <a:r>
              <a:rPr lang="en-US" sz="3200" dirty="0">
                <a:solidFill>
                  <a:srgbClr val="FFFFFF"/>
                </a:solidFill>
                <a:latin typeface="Segoe UI Variable Text Semibold" pitchFamily="2" charset="0"/>
              </a:rPr>
              <a:t>By comparing the features and concluded useful features from the </a:t>
            </a:r>
            <a:r>
              <a:rPr lang="en-US" sz="3200" dirty="0" err="1">
                <a:solidFill>
                  <a:srgbClr val="FFFFFF"/>
                </a:solidFill>
                <a:latin typeface="Segoe UI Variable Text Semibold" pitchFamily="2" charset="0"/>
              </a:rPr>
              <a:t>dataset,categorized</a:t>
            </a:r>
            <a:r>
              <a:rPr lang="en-US" sz="3200" dirty="0">
                <a:solidFill>
                  <a:srgbClr val="FFFFFF"/>
                </a:solidFill>
                <a:latin typeface="Segoe UI Variable Text Semibold" pitchFamily="2" charset="0"/>
              </a:rPr>
              <a:t> the  features: </a:t>
            </a:r>
            <a:r>
              <a:rPr lang="en-US" sz="3200" dirty="0" err="1">
                <a:solidFill>
                  <a:srgbClr val="FFFFFF"/>
                </a:solidFill>
                <a:latin typeface="Segoe UI Variable Text Semibold" pitchFamily="2" charset="0"/>
              </a:rPr>
              <a:t>essay_id,topic,essay,target_score</a:t>
            </a:r>
            <a:r>
              <a:rPr lang="en-US" sz="3200" dirty="0">
                <a:solidFill>
                  <a:srgbClr val="FFFFFF"/>
                </a:solidFill>
                <a:latin typeface="Segoe UI Variable Text Semibold" pitchFamily="2" charset="0"/>
              </a:rPr>
              <a:t> of the data set ,and plotted the 8 essay topics by target score.</a:t>
            </a:r>
            <a:endParaRPr lang="en-US" sz="3200" dirty="0">
              <a:solidFill>
                <a:srgbClr val="FFFFFF"/>
              </a:solidFill>
              <a:latin typeface="Segoe UI Variable Text Semibold" pitchFamily="2" charset="0"/>
            </a:endParaRPr>
          </a:p>
          <a:p>
            <a:pPr algn="just"/>
            <a:r>
              <a:rPr lang="en-US" sz="3200" dirty="0">
                <a:solidFill>
                  <a:srgbClr val="FFFFFF"/>
                </a:solidFill>
                <a:latin typeface="Segoe UI Variable Text Semibold" pitchFamily="2" charset="0"/>
              </a:rPr>
              <a:t>Analyzed the score of the total essays, plot the graph.</a:t>
            </a:r>
            <a:endParaRPr lang="en-US" sz="3200" dirty="0">
              <a:solidFill>
                <a:srgbClr val="FFFFFF"/>
              </a:solidFill>
              <a:latin typeface="Segoe UI Variable Text Semibold" pitchFamily="2" charset="0"/>
            </a:endParaRPr>
          </a:p>
        </p:txBody>
      </p:sp>
      <p:sp>
        <p:nvSpPr>
          <p:cNvPr id="8" name="TextBox 8"/>
          <p:cNvSpPr txBox="1"/>
          <p:nvPr/>
        </p:nvSpPr>
        <p:spPr>
          <a:xfrm>
            <a:off x="1028700" y="442124"/>
            <a:ext cx="1289149"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Company Name</a:t>
            </a:r>
            <a:endParaRPr lang="en-US" sz="1400" spc="-58">
              <a:solidFill>
                <a:srgbClr val="000000"/>
              </a:solidFill>
              <a:latin typeface="Inter Bold" panose="020B0802030000000004"/>
            </a:endParaRPr>
          </a:p>
        </p:txBody>
      </p:sp>
      <p:sp>
        <p:nvSpPr>
          <p:cNvPr id="13" name="TextBox 13"/>
          <p:cNvSpPr txBox="1"/>
          <p:nvPr/>
        </p:nvSpPr>
        <p:spPr>
          <a:xfrm>
            <a:off x="1028700" y="442124"/>
            <a:ext cx="943124" cy="187960"/>
          </a:xfrm>
          <a:prstGeom prst="rect">
            <a:avLst/>
          </a:prstGeom>
        </p:spPr>
        <p:txBody>
          <a:bodyPr lIns="0" tIns="0" rIns="0" bIns="0" rtlCol="0" anchor="t">
            <a:spAutoFit/>
          </a:bodyPr>
          <a:lstStyle/>
          <a:p>
            <a:pPr>
              <a:lnSpc>
                <a:spcPts val="1400"/>
              </a:lnSpc>
            </a:pPr>
            <a:r>
              <a:rPr lang="en-US" sz="1400" spc="-58">
                <a:solidFill>
                  <a:srgbClr val="000000"/>
                </a:solidFill>
                <a:latin typeface="Inter Bold" panose="020B0802030000000004"/>
              </a:rPr>
              <a:t>CSCE 5300</a:t>
            </a:r>
            <a:endParaRPr lang="en-US" sz="1400" spc="-58">
              <a:solidFill>
                <a:srgbClr val="000000"/>
              </a:solidFill>
              <a:latin typeface="Inter Bold" panose="020B0802030000000004"/>
            </a:endParaRPr>
          </a:p>
        </p:txBody>
      </p:sp>
      <p:sp>
        <p:nvSpPr>
          <p:cNvPr id="7" name="TextBox 3"/>
          <p:cNvSpPr txBox="1"/>
          <p:nvPr/>
        </p:nvSpPr>
        <p:spPr>
          <a:xfrm>
            <a:off x="457200" y="631958"/>
            <a:ext cx="10518140" cy="897233"/>
          </a:xfrm>
          <a:prstGeom prst="rect">
            <a:avLst/>
          </a:prstGeom>
        </p:spPr>
        <p:txBody>
          <a:bodyPr wrap="square" lIns="0" tIns="0" rIns="0" bIns="0" rtlCol="0" anchor="t">
            <a:spAutoFit/>
          </a:bodyPr>
          <a:lstStyle/>
          <a:p>
            <a:pPr marL="0" lvl="0" indent="0">
              <a:lnSpc>
                <a:spcPts val="8000"/>
              </a:lnSpc>
              <a:spcBef>
                <a:spcPct val="0"/>
              </a:spcBef>
            </a:pPr>
            <a:r>
              <a:rPr lang="en-US" sz="4400" spc="-335" dirty="0">
                <a:solidFill>
                  <a:schemeClr val="bg1"/>
                </a:solidFill>
                <a:latin typeface="Segoe UI Variable Text Semibold" pitchFamily="2" charset="0"/>
              </a:rPr>
              <a:t>Design of Features/labels with diagram</a:t>
            </a:r>
            <a:endParaRPr lang="en-US" sz="4400" spc="-335" dirty="0">
              <a:solidFill>
                <a:schemeClr val="bg1"/>
              </a:solidFill>
              <a:latin typeface="Segoe UI Variable Text Semibold" pitchFamily="2" charset="0"/>
            </a:endParaRPr>
          </a:p>
        </p:txBody>
      </p:sp>
      <p:pic>
        <p:nvPicPr>
          <p:cNvPr id="10" name="Picture 9"/>
          <p:cNvPicPr>
            <a:picLocks noChangeAspect="1"/>
          </p:cNvPicPr>
          <p:nvPr/>
        </p:nvPicPr>
        <p:blipFill>
          <a:blip r:embed="rId2"/>
          <a:stretch>
            <a:fillRect/>
          </a:stretch>
        </p:blipFill>
        <p:spPr>
          <a:xfrm>
            <a:off x="10808954" y="1508297"/>
            <a:ext cx="7521735" cy="8303944"/>
          </a:xfrm>
          <a:prstGeom prst="rect">
            <a:avLst/>
          </a:prstGeom>
        </p:spPr>
      </p:pic>
      <p:pic>
        <p:nvPicPr>
          <p:cNvPr id="12" name="Picture 11"/>
          <p:cNvPicPr>
            <a:picLocks noChangeAspect="1"/>
          </p:cNvPicPr>
          <p:nvPr/>
        </p:nvPicPr>
        <p:blipFill>
          <a:blip r:embed="rId3"/>
          <a:stretch>
            <a:fillRect/>
          </a:stretch>
        </p:blipFill>
        <p:spPr>
          <a:xfrm>
            <a:off x="1976740" y="5143500"/>
            <a:ext cx="6553768" cy="48391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381000" y="3429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Data Visualization and data preprocessing</a:t>
            </a:r>
            <a:endParaRPr lang="en-US" sz="4400" spc="-336" dirty="0">
              <a:solidFill>
                <a:srgbClr val="FFFFFF"/>
              </a:solidFill>
              <a:latin typeface="Inter Bold" panose="020B0802030000000004"/>
            </a:endParaRPr>
          </a:p>
        </p:txBody>
      </p:sp>
      <p:grpSp>
        <p:nvGrpSpPr>
          <p:cNvPr id="4" name="Group 3"/>
          <p:cNvGrpSpPr/>
          <p:nvPr/>
        </p:nvGrpSpPr>
        <p:grpSpPr>
          <a:xfrm>
            <a:off x="304800" y="1562055"/>
            <a:ext cx="17678400" cy="8382045"/>
            <a:chOff x="0" y="0"/>
            <a:chExt cx="2877808" cy="1354920"/>
          </a:xfrm>
        </p:grpSpPr>
        <p:sp>
          <p:nvSpPr>
            <p:cNvPr id="5"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6"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7" name="TextBox 6"/>
          <p:cNvSpPr txBox="1"/>
          <p:nvPr/>
        </p:nvSpPr>
        <p:spPr>
          <a:xfrm>
            <a:off x="609600" y="1667781"/>
            <a:ext cx="17297400" cy="8177095"/>
          </a:xfrm>
          <a:prstGeom prst="rect">
            <a:avLst/>
          </a:prstGeom>
        </p:spPr>
        <p:txBody>
          <a:bodyPr lIns="0" tIns="0" rIns="0" bIns="0" rtlCol="0" anchor="t">
            <a:noAutofit/>
          </a:bodyPr>
          <a:lstStyle/>
          <a:p>
            <a:pPr algn="just">
              <a:lnSpc>
                <a:spcPts val="3710"/>
              </a:lnSpc>
            </a:pPr>
            <a:r>
              <a:rPr lang="en-US" sz="2400" dirty="0">
                <a:solidFill>
                  <a:srgbClr val="FFFFFF"/>
                </a:solidFill>
                <a:latin typeface="Segoe UI Variable Text Semibold" pitchFamily="2" charset="0"/>
              </a:rPr>
              <a:t>Data preprocessing: as the target score is high in some columns and low in some columns, we normalized the and stored in </a:t>
            </a:r>
            <a:r>
              <a:rPr lang="en-US" sz="2400" dirty="0" err="1">
                <a:solidFill>
                  <a:srgbClr val="FFFFFF"/>
                </a:solidFill>
                <a:latin typeface="Segoe UI Variable Text Semibold" pitchFamily="2" charset="0"/>
              </a:rPr>
              <a:t>final_score</a:t>
            </a:r>
            <a:r>
              <a:rPr lang="en-US" sz="2400" dirty="0">
                <a:solidFill>
                  <a:srgbClr val="FFFFFF"/>
                </a:solidFill>
                <a:latin typeface="Segoe UI Variable Text Semibold" pitchFamily="2" charset="0"/>
              </a:rPr>
              <a:t>.</a:t>
            </a:r>
            <a:endParaRPr lang="en-US" sz="2400" dirty="0">
              <a:solidFill>
                <a:srgbClr val="FFFFFF"/>
              </a:solidFill>
              <a:latin typeface="Segoe UI Variable Text Semibold" pitchFamily="2" charset="0"/>
            </a:endParaRPr>
          </a:p>
          <a:p>
            <a:pPr algn="just">
              <a:lnSpc>
                <a:spcPts val="3710"/>
              </a:lnSpc>
            </a:pPr>
            <a:endParaRPr lang="en-US" sz="2400" dirty="0">
              <a:solidFill>
                <a:srgbClr val="FFFFFF"/>
              </a:solidFill>
              <a:latin typeface="Segoe UI Variable Text Semibold" pitchFamily="2" charset="0"/>
            </a:endParaRPr>
          </a:p>
        </p:txBody>
      </p:sp>
      <p:pic>
        <p:nvPicPr>
          <p:cNvPr id="10" name="Picture 9"/>
          <p:cNvPicPr>
            <a:picLocks noChangeAspect="1"/>
          </p:cNvPicPr>
          <p:nvPr/>
        </p:nvPicPr>
        <p:blipFill>
          <a:blip r:embed="rId2"/>
          <a:stretch>
            <a:fillRect/>
          </a:stretch>
        </p:blipFill>
        <p:spPr>
          <a:xfrm>
            <a:off x="838200" y="2891118"/>
            <a:ext cx="8725656" cy="1920406"/>
          </a:xfrm>
          <a:prstGeom prst="rect">
            <a:avLst/>
          </a:prstGeom>
        </p:spPr>
      </p:pic>
      <p:pic>
        <p:nvPicPr>
          <p:cNvPr id="12" name="Picture 11"/>
          <p:cNvPicPr>
            <a:picLocks noChangeAspect="1"/>
          </p:cNvPicPr>
          <p:nvPr/>
        </p:nvPicPr>
        <p:blipFill>
          <a:blip r:embed="rId3"/>
          <a:stretch>
            <a:fillRect/>
          </a:stretch>
        </p:blipFill>
        <p:spPr>
          <a:xfrm>
            <a:off x="9868656" y="2095500"/>
            <a:ext cx="5987381" cy="3902107"/>
          </a:xfrm>
          <a:prstGeom prst="rect">
            <a:avLst/>
          </a:prstGeom>
        </p:spPr>
      </p:pic>
      <p:pic>
        <p:nvPicPr>
          <p:cNvPr id="14" name="Picture 13"/>
          <p:cNvPicPr>
            <a:picLocks noChangeAspect="1"/>
          </p:cNvPicPr>
          <p:nvPr/>
        </p:nvPicPr>
        <p:blipFill>
          <a:blip r:embed="rId4"/>
          <a:stretch>
            <a:fillRect/>
          </a:stretch>
        </p:blipFill>
        <p:spPr>
          <a:xfrm>
            <a:off x="10380251" y="6232081"/>
            <a:ext cx="5776461" cy="3177815"/>
          </a:xfrm>
          <a:prstGeom prst="rect">
            <a:avLst/>
          </a:prstGeom>
        </p:spPr>
      </p:pic>
      <p:pic>
        <p:nvPicPr>
          <p:cNvPr id="16" name="Picture 15"/>
          <p:cNvPicPr>
            <a:picLocks noChangeAspect="1"/>
          </p:cNvPicPr>
          <p:nvPr/>
        </p:nvPicPr>
        <p:blipFill>
          <a:blip r:embed="rId5"/>
          <a:stretch>
            <a:fillRect/>
          </a:stretch>
        </p:blipFill>
        <p:spPr>
          <a:xfrm>
            <a:off x="1070269" y="5005154"/>
            <a:ext cx="7559695" cy="44047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381000" y="3429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Data Visualization and data preprocessing</a:t>
            </a:r>
            <a:endParaRPr lang="en-US" sz="4400" spc="-336" dirty="0">
              <a:solidFill>
                <a:srgbClr val="FFFFFF"/>
              </a:solidFill>
              <a:latin typeface="Inter Bold" panose="020B0802030000000004"/>
            </a:endParaRPr>
          </a:p>
        </p:txBody>
      </p:sp>
      <p:grpSp>
        <p:nvGrpSpPr>
          <p:cNvPr id="4" name="Group 3"/>
          <p:cNvGrpSpPr/>
          <p:nvPr/>
        </p:nvGrpSpPr>
        <p:grpSpPr>
          <a:xfrm>
            <a:off x="304800" y="1562055"/>
            <a:ext cx="17678400" cy="8382045"/>
            <a:chOff x="0" y="0"/>
            <a:chExt cx="2877808" cy="1354920"/>
          </a:xfrm>
        </p:grpSpPr>
        <p:sp>
          <p:nvSpPr>
            <p:cNvPr id="5"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6"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7" name="TextBox 6"/>
          <p:cNvSpPr txBox="1"/>
          <p:nvPr/>
        </p:nvSpPr>
        <p:spPr>
          <a:xfrm>
            <a:off x="609600" y="1667781"/>
            <a:ext cx="17297400" cy="8177095"/>
          </a:xfrm>
          <a:prstGeom prst="rect">
            <a:avLst/>
          </a:prstGeom>
        </p:spPr>
        <p:txBody>
          <a:bodyPr lIns="0" tIns="0" rIns="0" bIns="0" rtlCol="0" anchor="t">
            <a:noAutofit/>
          </a:bodyPr>
          <a:lstStyle/>
          <a:p>
            <a:pPr algn="just">
              <a:lnSpc>
                <a:spcPts val="3710"/>
              </a:lnSpc>
            </a:pPr>
            <a:r>
              <a:rPr lang="en-US" sz="2400" dirty="0">
                <a:solidFill>
                  <a:srgbClr val="FFFFFF"/>
                </a:solidFill>
                <a:latin typeface="Segoe UI Variable Text Semibold" pitchFamily="2" charset="0"/>
              </a:rPr>
              <a:t>Data preprocessing: data cleaning for the given essay using regular expression clean html tags, special symbols, slashes, on word punctuation ,numbers, white spaces and convert them to lower case.</a:t>
            </a:r>
            <a:endParaRPr lang="en-US" sz="2400" dirty="0">
              <a:solidFill>
                <a:srgbClr val="FFFFFF"/>
              </a:solidFill>
              <a:latin typeface="Segoe UI Variable Text Semibold" pitchFamily="2" charset="0"/>
            </a:endParaRPr>
          </a:p>
          <a:p>
            <a:pPr algn="just">
              <a:lnSpc>
                <a:spcPts val="3710"/>
              </a:lnSpc>
            </a:pPr>
            <a:endParaRPr lang="en-US" sz="2400" dirty="0">
              <a:solidFill>
                <a:srgbClr val="FFFFFF"/>
              </a:solidFill>
              <a:latin typeface="Segoe UI Variable Text Semibold" pitchFamily="2" charset="0"/>
            </a:endParaRPr>
          </a:p>
          <a:p>
            <a:pPr algn="just">
              <a:lnSpc>
                <a:spcPts val="3710"/>
              </a:lnSpc>
            </a:pPr>
            <a:r>
              <a:rPr lang="en-US" sz="2400" dirty="0">
                <a:solidFill>
                  <a:srgbClr val="FFFFFF"/>
                </a:solidFill>
                <a:latin typeface="Segoe UI Variable Text Semibold" pitchFamily="2" charset="0"/>
              </a:rPr>
              <a:t>For the clean text in the essay ,we process the text summarization from the learning concept of the course using spacy library , using stop words and punctuation cleaned further text and stored in summary field and exported the excel file.</a:t>
            </a:r>
            <a:endParaRPr lang="en-US" sz="2400" dirty="0">
              <a:solidFill>
                <a:srgbClr val="FFFFFF"/>
              </a:solidFill>
              <a:latin typeface="Segoe UI Variable Text Semibold" pitchFamily="2" charset="0"/>
            </a:endParaRPr>
          </a:p>
          <a:p>
            <a:pPr algn="just">
              <a:lnSpc>
                <a:spcPts val="3710"/>
              </a:lnSpc>
            </a:pPr>
            <a:endParaRPr lang="en-US" sz="2400" dirty="0">
              <a:solidFill>
                <a:srgbClr val="FFFFFF"/>
              </a:solidFill>
              <a:latin typeface="Segoe UI Variable Text Semibold" pitchFamily="2" charset="0"/>
            </a:endParaRPr>
          </a:p>
        </p:txBody>
      </p:sp>
      <p:pic>
        <p:nvPicPr>
          <p:cNvPr id="9" name="Picture 8"/>
          <p:cNvPicPr>
            <a:picLocks noChangeAspect="1"/>
          </p:cNvPicPr>
          <p:nvPr/>
        </p:nvPicPr>
        <p:blipFill>
          <a:blip r:embed="rId2"/>
          <a:stretch>
            <a:fillRect/>
          </a:stretch>
        </p:blipFill>
        <p:spPr>
          <a:xfrm>
            <a:off x="609600" y="4228863"/>
            <a:ext cx="8562138" cy="5244071"/>
          </a:xfrm>
          <a:prstGeom prst="rect">
            <a:avLst/>
          </a:prstGeom>
        </p:spPr>
      </p:pic>
      <p:pic>
        <p:nvPicPr>
          <p:cNvPr id="13" name="Picture 12"/>
          <p:cNvPicPr>
            <a:picLocks noChangeAspect="1"/>
          </p:cNvPicPr>
          <p:nvPr/>
        </p:nvPicPr>
        <p:blipFill>
          <a:blip r:embed="rId3"/>
          <a:stretch>
            <a:fillRect/>
          </a:stretch>
        </p:blipFill>
        <p:spPr>
          <a:xfrm>
            <a:off x="9372600" y="4305300"/>
            <a:ext cx="7848600" cy="51676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362890" y="-3812046"/>
            <a:ext cx="26805792" cy="17323243"/>
          </a:xfrm>
          <a:custGeom>
            <a:avLst/>
            <a:gdLst/>
            <a:ahLst/>
            <a:cxnLst/>
            <a:rect l="l" t="t" r="r" b="b"/>
            <a:pathLst>
              <a:path w="26805792" h="17323243">
                <a:moveTo>
                  <a:pt x="0" y="0"/>
                </a:moveTo>
                <a:lnTo>
                  <a:pt x="26805793" y="0"/>
                </a:lnTo>
                <a:lnTo>
                  <a:pt x="26805793" y="17323243"/>
                </a:lnTo>
                <a:lnTo>
                  <a:pt x="0" y="17323243"/>
                </a:lnTo>
                <a:lnTo>
                  <a:pt x="0" y="0"/>
                </a:lnTo>
                <a:close/>
              </a:path>
            </a:pathLst>
          </a:custGeom>
          <a:blipFill>
            <a:blip r:embed="rId1"/>
            <a:stretch>
              <a:fillRect/>
            </a:stretch>
          </a:blipFill>
        </p:spPr>
        <p:txBody>
          <a:bodyPr/>
          <a:lstStyle/>
          <a:p>
            <a:endParaRPr lang="en-IN"/>
          </a:p>
        </p:txBody>
      </p:sp>
      <p:sp>
        <p:nvSpPr>
          <p:cNvPr id="3" name="TextBox 3"/>
          <p:cNvSpPr txBox="1"/>
          <p:nvPr/>
        </p:nvSpPr>
        <p:spPr>
          <a:xfrm>
            <a:off x="381000" y="342900"/>
            <a:ext cx="16230600" cy="902170"/>
          </a:xfrm>
          <a:prstGeom prst="rect">
            <a:avLst/>
          </a:prstGeom>
        </p:spPr>
        <p:txBody>
          <a:bodyPr lIns="0" tIns="0" rIns="0" bIns="0" rtlCol="0" anchor="t">
            <a:spAutoFit/>
          </a:bodyPr>
          <a:lstStyle/>
          <a:p>
            <a:pPr marL="0" lvl="0" indent="0">
              <a:lnSpc>
                <a:spcPts val="8000"/>
              </a:lnSpc>
              <a:spcBef>
                <a:spcPct val="0"/>
              </a:spcBef>
            </a:pPr>
            <a:r>
              <a:rPr lang="en-US" sz="4400" spc="-336" dirty="0">
                <a:solidFill>
                  <a:srgbClr val="FFFFFF"/>
                </a:solidFill>
                <a:latin typeface="Inter Bold" panose="020B0802030000000004"/>
              </a:rPr>
              <a:t>Data Visualization and data preprocessing</a:t>
            </a:r>
            <a:endParaRPr lang="en-US" sz="4400" spc="-336" dirty="0">
              <a:solidFill>
                <a:srgbClr val="FFFFFF"/>
              </a:solidFill>
              <a:latin typeface="Inter Bold" panose="020B0802030000000004"/>
            </a:endParaRPr>
          </a:p>
        </p:txBody>
      </p:sp>
      <p:grpSp>
        <p:nvGrpSpPr>
          <p:cNvPr id="4" name="Group 3"/>
          <p:cNvGrpSpPr/>
          <p:nvPr/>
        </p:nvGrpSpPr>
        <p:grpSpPr>
          <a:xfrm>
            <a:off x="304800" y="1562055"/>
            <a:ext cx="17678400" cy="8382045"/>
            <a:chOff x="0" y="0"/>
            <a:chExt cx="2877808" cy="1354920"/>
          </a:xfrm>
        </p:grpSpPr>
        <p:sp>
          <p:nvSpPr>
            <p:cNvPr id="5" name="Freeform 4"/>
            <p:cNvSpPr/>
            <p:nvPr/>
          </p:nvSpPr>
          <p:spPr>
            <a:xfrm>
              <a:off x="0" y="0"/>
              <a:ext cx="2877808" cy="1354920"/>
            </a:xfrm>
            <a:custGeom>
              <a:avLst/>
              <a:gdLst/>
              <a:ahLst/>
              <a:cxnLst/>
              <a:rect l="l" t="t" r="r" b="b"/>
              <a:pathLst>
                <a:path w="2877808" h="1354920">
                  <a:moveTo>
                    <a:pt x="24327" y="0"/>
                  </a:moveTo>
                  <a:lnTo>
                    <a:pt x="2853481" y="0"/>
                  </a:lnTo>
                  <a:cubicBezTo>
                    <a:pt x="2859933" y="0"/>
                    <a:pt x="2866121" y="2563"/>
                    <a:pt x="2870683" y="7125"/>
                  </a:cubicBezTo>
                  <a:cubicBezTo>
                    <a:pt x="2875245" y="11687"/>
                    <a:pt x="2877808" y="17875"/>
                    <a:pt x="2877808" y="24327"/>
                  </a:cubicBezTo>
                  <a:lnTo>
                    <a:pt x="2877808" y="1330593"/>
                  </a:lnTo>
                  <a:cubicBezTo>
                    <a:pt x="2877808" y="1344028"/>
                    <a:pt x="2866917" y="1354920"/>
                    <a:pt x="2853481" y="1354920"/>
                  </a:cubicBezTo>
                  <a:lnTo>
                    <a:pt x="24327" y="1354920"/>
                  </a:lnTo>
                  <a:cubicBezTo>
                    <a:pt x="10891" y="1354920"/>
                    <a:pt x="0" y="1344028"/>
                    <a:pt x="0" y="1330593"/>
                  </a:cubicBezTo>
                  <a:lnTo>
                    <a:pt x="0" y="24327"/>
                  </a:lnTo>
                  <a:cubicBezTo>
                    <a:pt x="0" y="10891"/>
                    <a:pt x="10891" y="0"/>
                    <a:pt x="24327" y="0"/>
                  </a:cubicBezTo>
                  <a:close/>
                </a:path>
              </a:pathLst>
            </a:custGeom>
            <a:solidFill>
              <a:srgbClr val="000000">
                <a:alpha val="0"/>
              </a:srgbClr>
            </a:solidFill>
            <a:ln w="19050" cap="rnd">
              <a:solidFill>
                <a:srgbClr val="FFFFFF"/>
              </a:solidFill>
              <a:prstDash val="solid"/>
              <a:round/>
            </a:ln>
          </p:spPr>
          <p:txBody>
            <a:bodyPr/>
            <a:lstStyle/>
            <a:p>
              <a:endParaRPr lang="en-IN" dirty="0"/>
            </a:p>
          </p:txBody>
        </p:sp>
        <p:sp>
          <p:nvSpPr>
            <p:cNvPr id="6" name="TextBox 5"/>
            <p:cNvSpPr txBox="1"/>
            <p:nvPr/>
          </p:nvSpPr>
          <p:spPr>
            <a:xfrm>
              <a:off x="0" y="-47625"/>
              <a:ext cx="2877808" cy="1402545"/>
            </a:xfrm>
            <a:prstGeom prst="rect">
              <a:avLst/>
            </a:prstGeom>
          </p:spPr>
          <p:txBody>
            <a:bodyPr lIns="50800" tIns="50800" rIns="50800" bIns="50800" rtlCol="0" anchor="ctr"/>
            <a:lstStyle/>
            <a:p>
              <a:pPr algn="ctr">
                <a:lnSpc>
                  <a:spcPts val="2940"/>
                </a:lnSpc>
              </a:pPr>
            </a:p>
          </p:txBody>
        </p:sp>
      </p:grpSp>
      <p:sp>
        <p:nvSpPr>
          <p:cNvPr id="7" name="TextBox 6"/>
          <p:cNvSpPr txBox="1"/>
          <p:nvPr/>
        </p:nvSpPr>
        <p:spPr>
          <a:xfrm>
            <a:off x="609600" y="1667781"/>
            <a:ext cx="17297400" cy="8177095"/>
          </a:xfrm>
          <a:prstGeom prst="rect">
            <a:avLst/>
          </a:prstGeom>
        </p:spPr>
        <p:txBody>
          <a:bodyPr lIns="0" tIns="0" rIns="0" bIns="0" rtlCol="0" anchor="t">
            <a:noAutofit/>
          </a:bodyPr>
          <a:lstStyle/>
          <a:p>
            <a:pPr algn="just">
              <a:lnSpc>
                <a:spcPts val="3710"/>
              </a:lnSpc>
            </a:pPr>
            <a:r>
              <a:rPr lang="en-US" sz="2400" dirty="0">
                <a:solidFill>
                  <a:srgbClr val="FFFFFF"/>
                </a:solidFill>
                <a:latin typeface="Segoe UI Variable Text Semibold" pitchFamily="2" charset="0"/>
              </a:rPr>
              <a:t>Data preprocessing: after summarizing the </a:t>
            </a:r>
            <a:r>
              <a:rPr lang="en-US" sz="2400" dirty="0" err="1">
                <a:solidFill>
                  <a:srgbClr val="FFFFFF"/>
                </a:solidFill>
                <a:latin typeface="Segoe UI Variable Text Semibold" pitchFamily="2" charset="0"/>
              </a:rPr>
              <a:t>essay,before</a:t>
            </a:r>
            <a:r>
              <a:rPr lang="en-US" sz="2400" dirty="0">
                <a:solidFill>
                  <a:srgbClr val="FFFFFF"/>
                </a:solidFill>
                <a:latin typeface="Segoe UI Variable Text Semibold" pitchFamily="2" charset="0"/>
              </a:rPr>
              <a:t> </a:t>
            </a:r>
            <a:r>
              <a:rPr lang="en-US" sz="2400" dirty="0" err="1">
                <a:solidFill>
                  <a:srgbClr val="FFFFFF"/>
                </a:solidFill>
                <a:latin typeface="Segoe UI Variable Text Semibold" pitchFamily="2" charset="0"/>
              </a:rPr>
              <a:t>traing</a:t>
            </a:r>
            <a:r>
              <a:rPr lang="en-US" sz="2400" dirty="0">
                <a:solidFill>
                  <a:srgbClr val="FFFFFF"/>
                </a:solidFill>
                <a:latin typeface="Segoe UI Variable Text Semibold" pitchFamily="2" charset="0"/>
              </a:rPr>
              <a:t> checking the null fields and cleaning it. Here are the heatmap representation of the analysis.</a:t>
            </a:r>
            <a:endParaRPr lang="en-US" sz="2400" dirty="0">
              <a:solidFill>
                <a:srgbClr val="FFFFFF"/>
              </a:solidFill>
              <a:latin typeface="Segoe UI Variable Text Semibold" pitchFamily="2" charset="0"/>
            </a:endParaRPr>
          </a:p>
        </p:txBody>
      </p:sp>
      <p:pic>
        <p:nvPicPr>
          <p:cNvPr id="10" name="Picture 9"/>
          <p:cNvPicPr>
            <a:picLocks noChangeAspect="1"/>
          </p:cNvPicPr>
          <p:nvPr/>
        </p:nvPicPr>
        <p:blipFill>
          <a:blip r:embed="rId2"/>
          <a:stretch>
            <a:fillRect/>
          </a:stretch>
        </p:blipFill>
        <p:spPr>
          <a:xfrm>
            <a:off x="1031606" y="4272197"/>
            <a:ext cx="8276037" cy="5113463"/>
          </a:xfrm>
          <a:prstGeom prst="rect">
            <a:avLst/>
          </a:prstGeom>
        </p:spPr>
      </p:pic>
      <p:pic>
        <p:nvPicPr>
          <p:cNvPr id="12" name="Picture 11"/>
          <p:cNvPicPr>
            <a:picLocks noChangeAspect="1"/>
          </p:cNvPicPr>
          <p:nvPr/>
        </p:nvPicPr>
        <p:blipFill>
          <a:blip r:embed="rId3"/>
          <a:stretch>
            <a:fillRect/>
          </a:stretch>
        </p:blipFill>
        <p:spPr>
          <a:xfrm>
            <a:off x="9592311" y="4279818"/>
            <a:ext cx="8230313" cy="51058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p : p r o p e r t i e s   x m l n s : p = " h t t p : / / s c h e m a s . m i c r o s o f t . c o m / o f f i c e / 2 0 0 6 / m e t a d a t a / p r o p e r t i e s "   x m l n s : x s i = " h t t p : / / w w w . w 3 . o r g / 2 0 0 1 / X M L S c h e m a - i n s t a n c e "   x m l n s : p c = " h t t p : / / s c h e m a s . m i c r o s o f t . c o m / o f f i c e / i n f o p a t h / 2 0 0 7 / P a r t n e r C o n t r o l s " > < d o c u m e n t M a n a g e m e n t > < _ a c t i v i t y   x m l n s = " c f c 1 2 e 9 2 - c a 4 f - 4 5 2 d - a e b 6 - e 1 a b 1 c 1 9 d 2 1 9 "   x s i : n i l = " t r u e " / > < / d o c u m e n t M a n a g e m e n t > < / p : p r o p e r t i e s > 
</file>

<file path=customXml/item3.xml>��< ? x m l   v e r s i o n = " 1 . 0 " ? > < c t : c o n t e n t T y p e S c h e m a   c t : _ = " "   m a : _ = " "   m a : c o n t e n t T y p e N a m e = " D o c u m e n t "   m a : c o n t e n t T y p e I D = " 0 x 0 1 0 1 0 0 4 8 6 5 4 F 9 5 A 2 E 6 0 A 4 0 8 0 1 F C 8 0 9 F 9 8 9 8 F 0 3 "   m a : c o n t e n t T y p e V e r s i o n = " 1 4 "   m a : c o n t e n t T y p e D e s c r i p t i o n = " C r e a t e   a   n e w   d o c u m e n t . "   m a : c o n t e n t T y p e S c o p e = " "   m a : v e r s i o n I D = " 9 a 5 9 1 d 4 4 8 9 4 9 1 c a d 6 b e 2 8 0 c 8 8 f d a 2 3 c 1 "   x m l n s : c t = " h t t p : / / s c h e m a s . m i c r o s o f t . c o m / o f f i c e / 2 0 0 6 / m e t a d a t a / c o n t e n t T y p e "   x m l n s : m a = " h t t p : / / s c h e m a s . m i c r o s o f t . c o m / o f f i c e / 2 0 0 6 / m e t a d a t a / p r o p e r t i e s / m e t a A t t r i b u t e s " >  
 < x s d : s c h e m a   t a r g e t N a m e s p a c e = " h t t p : / / s c h e m a s . m i c r o s o f t . c o m / o f f i c e / 2 0 0 6 / m e t a d a t a / p r o p e r t i e s "   m a : r o o t = " t r u e "   m a : f i e l d s I D = " b c 2 8 9 0 3 0 0 9 9 8 d 4 6 a 1 1 6 c 6 8 6 1 b a 1 0 6 f 0 5 "   n s 3 : _ = " "   n s 4 : _ = " "   x m l n s : x s d = " h t t p : / / w w w . w 3 . o r g / 2 0 0 1 / X M L S c h e m a "   x m l n s : x s = " h t t p : / / w w w . w 3 . o r g / 2 0 0 1 / X M L S c h e m a "   x m l n s : p = " h t t p : / / s c h e m a s . m i c r o s o f t . c o m / o f f i c e / 2 0 0 6 / m e t a d a t a / p r o p e r t i e s "   x m l n s : n s 3 = " c f c 1 2 e 9 2 - c a 4 f - 4 5 2 d - a e b 6 - e 1 a b 1 c 1 9 d 2 1 9 "   x m l n s : n s 4 = " c 0 a 4 1 f 1 5 - f 8 f f - 4 7 0 5 - a f e 4 - 9 7 1 2 a e f c 6 a 3 7 " >  
 < x s d : i m p o r t   n a m e s p a c e = " c f c 1 2 e 9 2 - c a 4 f - 4 5 2 d - a e b 6 - e 1 a b 1 c 1 9 d 2 1 9 " / >  
 < x s d : i m p o r t   n a m e s p a c e = " c 0 a 4 1 f 1 5 - f 8 f f - 4 7 0 5 - a f e 4 - 9 7 1 2 a e f c 6 a 3 7 " / >  
 < x s d : e l e m e n t   n a m e = " p r o p e r t i e s " >  
 < x s d : c o m p l e x T y p e >  
 < x s d : s e q u e n c e >  
 < x s d : e l e m e n t   n a m e = " d o c u m e n t M a n a g e m e n t " >  
 < x s d : c o m p l e x T y p e >  
 < x s d : a l l >  
 < x s d : e l e m e n t   r e f = " n s 3 : M e d i a S e r v i c e M e t a d a t a "   m i n O c c u r s = " 0 " / >  
 < x s d : e l e m e n t   r e f = " n s 3 : M e d i a S e r v i c e F a s t M e t a d a t a "   m i n O c c u r s = " 0 " / >  
 < x s d : e l e m e n t   r e f = " n s 3 : M e d i a S e r v i c e O b j e c t D e t e c t o r V e r s i o n s "   m i n O c c u r s = " 0 " / >  
 < x s d : e l e m e n t   r e f = " n s 3 : _ a c t i v i t y "   m i n O c c u r s = " 0 " / >  
 < x s d : e l e m e n t   r e f = " n s 4 : S h a r e d W i t h U s e r s "   m i n O c c u r s = " 0 " / >  
 < x s d : e l e m e n t   r e f = " n s 4 : S h a r e d W i t h D e t a i l s "   m i n O c c u r s = " 0 " / >  
 < x s d : e l e m e n t   r e f = " n s 4 : S h a r i n g H i n t H a s h "   m i n O c c u r s = " 0 " / >  
 < x s d : e l e m e n t   r e f = " n s 3 : M e d i a S e r v i c e S e a r c h P r o p e r t i e s "   m i n O c c u r s = " 0 " / >  
 < x s d : e l e m e n t   r e f = " n s 3 : M e d i a S e r v i c e D a t e T a k e n "   m i n O c c u r s = " 0 " / >  
 < x s d : e l e m e n t   r e f = " n s 3 : M e d i a S e r v i c e S y s t e m T a g s "   m i n O c c u r s = " 0 " / >  
 < x s d : e l e m e n t   r e f = " n s 3 : M e d i a S e r v i c e O C R "   m i n O c c u r s = " 0 " / >  
 < x s d : e l e m e n t   r e f = " n s 3 : M e d i a S e r v i c e G e n e r a t i o n T i m e "   m i n O c c u r s = " 0 " / >  
 < x s d : e l e m e n t   r e f = " n s 3 : M e d i a S e r v i c e E v e n t H a s h C o d e "   m i n O c c u r s = " 0 " / >  
 < x s d : e l e m e n t   r e f = " n s 3 : M e d i a L e n g t h I n S e c o n d s "   m i n O c c u r s = " 0 " / >  
 < / x s d : a l l >  
 < / x s d : c o m p l e x T y p e >  
 < / x s d : e l e m e n t >  
 < / x s d : s e q u e n c e >  
 < / x s d : c o m p l e x T y p e >  
 < / x s d : e l e m e n t >  
 < / x s d : s c h e m a >  
 < x s d : s c h e m a   t a r g e t N a m e s p a c e = " c f c 1 2 e 9 2 - c a 4 f - 4 5 2 d - a e b 6 - e 1 a b 1 c 1 9 d 2 1 9 " 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b j e c t D e t e c t o r V e r s i o n s "   m a : i n d e x = " 1 0 "   n i l l a b l e = " t r u e "   m a : d i s p l a y N a m e = " M e d i a S e r v i c e O b j e c t D e t e c t o r V e r s i o n s "   m a : h i d d e n = " t r u e "   m a : i n d e x e d = " t r u e "   m a : i n t e r n a l N a m e = " M e d i a S e r v i c e O b j e c t D e t e c t o r V e r s i o n s "   m a : r e a d O n l y = " t r u e " >  
 < x s d : s i m p l e T y p e >  
 < x s d : r e s t r i c t i o n   b a s e = " d m s : T e x t " / >  
 < / x s d : s i m p l e T y p e >  
 < / x s d : e l e m e n t >  
 < x s d : e l e m e n t   n a m e = " _ a c t i v i t y "   m a : i n d e x = " 1 1 "   n i l l a b l e = " t r u e "   m a : d i s p l a y N a m e = " _ a c t i v i t y "   m a : h i d d e n = " t r u e "   m a : i n t e r n a l N a m e = " _ a c t i v i t y " >  
 < x s d : s i m p l e T y p e >  
 < x s d : r e s t r i c t i o n   b a s e = " d m s : N o t e " / >  
 < / x s d : s i m p l e T y p e >  
 < / x s d : e l e m e n t >  
 < x s d : e l e m e n t   n a m e = " M e d i a S e r v i c e S e a r c h P r o p e r t i e s "   m a : i n d e x = " 1 5 "   n i l l a b l e = " t r u e "   m a : d i s p l a y N a m e = " M e d i a S e r v i c e S e a r c h P r o p e r t i e s "   m a : h i d d e n = " t r u e "   m a : i n t e r n a l N a m e = " M e d i a S e r v i c e S e a r c h P r o p e r t i e s "   m a : r e a d O n l y = " t r u e " >  
 < x s d : s i m p l e T y p e >  
 < x s d : r e s t r i c t i o n   b a s e = " d m s : N o t e " / >  
 < / x s d : s i m p l e T y p e >  
 < / x s d : e l e m e n t >  
 < x s d : e l e m e n t   n a m e = " M e d i a S e r v i c e D a t e T a k e n "   m a : i n d e x = " 1 6 "   n i l l a b l e = " t r u e "   m a : d i s p l a y N a m e = " M e d i a S e r v i c e D a t e T a k e n "   m a : h i d d e n = " t r u e "   m a : i n d e x e d = " t r u e "   m a : i n t e r n a l N a m e = " M e d i a S e r v i c e D a t e T a k e n "   m a : r e a d O n l y = " t r u e " >  
 < x s d : s i m p l e T y p e >  
 < x s d : r e s t r i c t i o n   b a s e = " d m s : T e x t " / >  
 < / x s d : s i m p l e T y p e >  
 < / x s d : e l e m e n t >  
 < x s d : e l e m e n t   n a m e = " M e d i a S e r v i c e S y s t e m T a g s "   m a : i n d e x = " 1 7 "   n i l l a b l e = " t r u e "   m a : d i s p l a y N a m e = " M e d i a S e r v i c e S y s t e m T a g s "   m a : h i d d e n = " t r u e "   m a : i n t e r n a l N a m e = " M e d i a S e r v i c e S y s t e m T a g s "   m a : r e a d O n l y = " t r u e " >  
 < x s d : s i m p l e T y p e >  
 < x s d : r e s t r i c t i o n   b a s e = " d m s : N o t e " / >  
 < / x s d : s i m p l e T y p e >  
 < / x s d : e l e m e n t >  
 < x s d : e l e m e n t   n a m e = " M e d i a S e r v i c e O C R "   m a : i n d e x = " 1 8 "   n i l l a b l e = " t r u e "   m a : d i s p l a y N a m e = " E x t r a c t e d   T e x t "   m a : i n t e r n a l N a m e = " M e d i a S e r v i c e O C R "   m a : r e a d O n l y = " t r u e " >  
 < x s d : s i m p l e T y p e >  
 < x s d : r e s t r i c t i o n   b a s e = " d m s : N o t e " >  
 < x s d : m a x L e n g t h   v a l u e = " 2 5 5 " / >  
 < / x s d : r e s t r i c t i o n >  
 < / x s d : s i m p l e T y p e >  
 < / x s d : e l e m e n t >  
 < x s d : e l e m e n t   n a m e = " M e d i a S e r v i c e G e n e r a t i o n T i m e "   m a : i n d e x = " 1 9 "   n i l l a b l e = " t r u e "   m a : d i s p l a y N a m e = " M e d i a S e r v i c e G e n e r a t i o n T i m e "   m a : h i d d e n = " t r u e "   m a : i n t e r n a l N a m e = " M e d i a S e r v i c e G e n e r a t i o n T i m e "   m a : r e a d O n l y = " t r u e " >  
 < x s d : s i m p l e T y p e >  
 < x s d : r e s t r i c t i o n   b a s e = " d m s : T e x t " / >  
 < / x s d : s i m p l e T y p e >  
 < / x s d : e l e m e n t >  
 < x s d : e l e m e n t   n a m e = " M e d i a S e r v i c e E v e n t H a s h C o d e "   m a : i n d e x = " 2 0 "   n i l l a b l e = " t r u e "   m a : d i s p l a y N a m e = " M e d i a S e r v i c e E v e n t H a s h C o d e "   m a : h i d d e n = " t r u e "   m a : i n t e r n a l N a m e = " M e d i a S e r v i c e E v e n t H a s h C o d e "   m a : r e a d O n l y = " t r u e " >  
 < x s d : s i m p l e T y p e >  
 < x s d : r e s t r i c t i o n   b a s e = " d m s : T e x t " / >  
 < / x s d : s i m p l e T y p e >  
 < / x s d : e l e m e n t >  
 < x s d : e l e m e n t   n a m e = " M e d i a L e n g t h I n S e c o n d s "   m a : i n d e x = " 2 1 "   n i l l a b l e = " t r u e "   m a : d i s p l a y N a m e = " M e d i a L e n g t h I n S e c o n d s "   m a : h i d d e n = " t r u e "   m a : i n t e r n a l N a m e = " M e d i a L e n g t h I n S e c o n d s "   m a : r e a d O n l y = " t r u e " >  
 < x s d : s i m p l e T y p e >  
 < x s d : r e s t r i c t i o n   b a s e = " d m s : U n k n o w n " / >  
 < / x s d : s i m p l e T y p e >  
 < / x s d : e l e m e n t >  
 < / x s d : s c h e m a >  
 < x s d : s c h e m a   t a r g e t N a m e s p a c e = " c 0 a 4 1 f 1 5 - f 8 f f - 4 7 0 5 - a f e 4 - 9 7 1 2 a e f c 6 a 3 7 " 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2 " 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3 "   n i l l a b l e = " t r u e "   m a : d i s p l a y N a m e = " S h a r e d   W i t h   D e t a i l s "   m a : i n t e r n a l N a m e = " S h a r e d W i t h D e t a i l s "   m a : r e a d O n l y = " t r u e " >  
 < x s d : s i m p l e T y p e >  
 < x s d : r e s t r i c t i o n   b a s e = " d m s : N o t e " >  
 < x s d : m a x L e n g t h   v a l u e = " 2 5 5 " / >  
 < / x s d : r e s t r i c t i o n >  
 < / x s d : s i m p l e T y p e >  
 < / x s d : e l e m e n t >  
 < x s d : e l e m e n t   n a m e = " S h a r i n g H i n t H a s h "   m a : i n d e x = " 1 4 " 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2EF0E8C6-81B9-4A10-93C9-C0D174EB1759}">
  <ds:schemaRefs/>
</ds:datastoreItem>
</file>

<file path=customXml/itemProps2.xml><?xml version="1.0" encoding="utf-8"?>
<ds:datastoreItem xmlns:ds="http://schemas.openxmlformats.org/officeDocument/2006/customXml" ds:itemID="{AEE396A7-5400-4BCD-89E0-E768A4E1859F}">
  <ds:schemaRefs/>
</ds:datastoreItem>
</file>

<file path=customXml/itemProps3.xml><?xml version="1.0" encoding="utf-8"?>
<ds:datastoreItem xmlns:ds="http://schemas.openxmlformats.org/officeDocument/2006/customXml" ds:itemID="{7AA37E42-AC48-4CC0-ABE0-5E1BA7265BE9}">
  <ds:schemaRefs/>
</ds:datastoreItem>
</file>

<file path=docProps/app.xml><?xml version="1.0" encoding="utf-8"?>
<Properties xmlns="http://schemas.openxmlformats.org/officeDocument/2006/extended-properties" xmlns:vt="http://schemas.openxmlformats.org/officeDocument/2006/docPropsVTypes">
  <TotalTime>0</TotalTime>
  <Words>15323</Words>
  <Application>WPS Presentation</Application>
  <PresentationFormat>Custom</PresentationFormat>
  <Paragraphs>365</Paragraphs>
  <Slides>35</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Arial</vt:lpstr>
      <vt:lpstr>SimSun</vt:lpstr>
      <vt:lpstr>Wingdings</vt:lpstr>
      <vt:lpstr>Segoe UI Variable Text Semibold</vt:lpstr>
      <vt:lpstr>Inter Bold</vt:lpstr>
      <vt:lpstr>Calibri</vt:lpstr>
      <vt:lpstr>Microsoft YaHei</vt:lpstr>
      <vt:lpstr>Arial Unicode MS</vt:lpstr>
      <vt:lpstr>Office Theme</vt:lpstr>
      <vt:lpstr>By, Sai Charan Merugu Sai Gottumukkala Swetha Guntupalli Karishma Bollineni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Gradient Minimal Software Company Consulting Presentation</dc:title>
  <dc:creator/>
  <cp:lastModifiedBy>sg2236</cp:lastModifiedBy>
  <cp:revision>20</cp:revision>
  <dcterms:created xsi:type="dcterms:W3CDTF">2006-08-16T00:00:00Z</dcterms:created>
  <dcterms:modified xsi:type="dcterms:W3CDTF">2024-04-26T04:40:24Z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A7890A38AFBC4E6B87C33B9E106BC1DB_12</vt:lpwstr>
  </property>
  <property fmtid="{D5CDD505-2E9C-101B-9397-08002B2CF9AE}" pid="3" name="KSOProductBuildVer">
    <vt:lpwstr>1033-12.2.0.16731</vt:lpwstr>
  </property>
  <property fmtid="{D5CDD505-2E9C-101B-9397-08002B2CF9AE}" pid="4" name="ContentTypeId">
    <vt:lpwstr>0x01010048654F95A2E60A40801FC809F9898F03</vt:lpwstr>
  </property>
</Properties>
</file>